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276" r:id="rId3"/>
    <p:sldId id="335" r:id="rId4"/>
    <p:sldId id="333" r:id="rId5"/>
    <p:sldId id="377" r:id="rId6"/>
    <p:sldId id="279" r:id="rId7"/>
    <p:sldId id="27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334" r:id="rId19"/>
    <p:sldId id="388" r:id="rId20"/>
    <p:sldId id="366" r:id="rId21"/>
    <p:sldId id="336" r:id="rId22"/>
    <p:sldId id="387" r:id="rId23"/>
    <p:sldId id="369" r:id="rId24"/>
    <p:sldId id="370" r:id="rId25"/>
    <p:sldId id="371" r:id="rId26"/>
    <p:sldId id="389" r:id="rId27"/>
    <p:sldId id="297" r:id="rId28"/>
    <p:sldId id="303" r:id="rId29"/>
    <p:sldId id="305" r:id="rId30"/>
    <p:sldId id="299" r:id="rId31"/>
    <p:sldId id="304" r:id="rId32"/>
    <p:sldId id="306" r:id="rId33"/>
    <p:sldId id="311" r:id="rId34"/>
    <p:sldId id="308" r:id="rId35"/>
    <p:sldId id="307" r:id="rId36"/>
    <p:sldId id="309" r:id="rId37"/>
    <p:sldId id="300" r:id="rId38"/>
    <p:sldId id="313" r:id="rId39"/>
    <p:sldId id="314" r:id="rId40"/>
    <p:sldId id="315" r:id="rId41"/>
    <p:sldId id="316" r:id="rId42"/>
    <p:sldId id="258" r:id="rId43"/>
    <p:sldId id="378" r:id="rId44"/>
    <p:sldId id="259" r:id="rId45"/>
    <p:sldId id="262" r:id="rId46"/>
    <p:sldId id="265" r:id="rId47"/>
    <p:sldId id="266" r:id="rId48"/>
    <p:sldId id="267" r:id="rId49"/>
    <p:sldId id="268" r:id="rId50"/>
    <p:sldId id="269" r:id="rId51"/>
    <p:sldId id="270" r:id="rId52"/>
    <p:sldId id="273" r:id="rId53"/>
    <p:sldId id="272" r:id="rId54"/>
    <p:sldId id="395" r:id="rId55"/>
    <p:sldId id="400" r:id="rId56"/>
    <p:sldId id="379" r:id="rId57"/>
    <p:sldId id="397" r:id="rId58"/>
    <p:sldId id="382" r:id="rId59"/>
    <p:sldId id="394" r:id="rId60"/>
    <p:sldId id="390" r:id="rId61"/>
    <p:sldId id="380" r:id="rId62"/>
    <p:sldId id="392" r:id="rId63"/>
    <p:sldId id="381" r:id="rId64"/>
    <p:sldId id="396" r:id="rId65"/>
    <p:sldId id="385" r:id="rId66"/>
    <p:sldId id="399" r:id="rId67"/>
    <p:sldId id="386" r:id="rId68"/>
    <p:sldId id="393" r:id="rId69"/>
    <p:sldId id="365" r:id="rId70"/>
    <p:sldId id="342" r:id="rId71"/>
    <p:sldId id="341" r:id="rId72"/>
    <p:sldId id="346" r:id="rId73"/>
    <p:sldId id="354" r:id="rId74"/>
    <p:sldId id="355" r:id="rId75"/>
    <p:sldId id="347" r:id="rId76"/>
    <p:sldId id="345" r:id="rId77"/>
    <p:sldId id="348" r:id="rId78"/>
    <p:sldId id="349" r:id="rId79"/>
    <p:sldId id="350" r:id="rId80"/>
    <p:sldId id="351" r:id="rId81"/>
    <p:sldId id="344" r:id="rId82"/>
    <p:sldId id="352" r:id="rId83"/>
    <p:sldId id="340" r:id="rId84"/>
    <p:sldId id="353" r:id="rId85"/>
    <p:sldId id="357" r:id="rId86"/>
    <p:sldId id="358" r:id="rId87"/>
    <p:sldId id="356" r:id="rId88"/>
    <p:sldId id="359" r:id="rId89"/>
    <p:sldId id="360" r:id="rId90"/>
    <p:sldId id="361" r:id="rId91"/>
    <p:sldId id="343" r:id="rId92"/>
    <p:sldId id="374" r:id="rId93"/>
    <p:sldId id="373" r:id="rId94"/>
    <p:sldId id="376" r:id="rId95"/>
    <p:sldId id="375" r:id="rId96"/>
    <p:sldId id="367" r:id="rId97"/>
    <p:sldId id="398" r:id="rId98"/>
    <p:sldId id="274" r:id="rId99"/>
    <p:sldId id="337" r:id="rId100"/>
    <p:sldId id="292" r:id="rId101"/>
    <p:sldId id="293" r:id="rId102"/>
    <p:sldId id="326" r:id="rId103"/>
    <p:sldId id="327" r:id="rId104"/>
    <p:sldId id="328" r:id="rId105"/>
    <p:sldId id="330" r:id="rId106"/>
    <p:sldId id="331" r:id="rId107"/>
    <p:sldId id="332" r:id="rId108"/>
    <p:sldId id="294" r:id="rId109"/>
    <p:sldId id="295" r:id="rId110"/>
    <p:sldId id="296" r:id="rId111"/>
    <p:sldId id="290" r:id="rId112"/>
    <p:sldId id="275" r:id="rId113"/>
    <p:sldId id="325" r:id="rId114"/>
    <p:sldId id="364" r:id="rId115"/>
    <p:sldId id="362" r:id="rId116"/>
    <p:sldId id="391" r:id="rId117"/>
    <p:sldId id="363" r:id="rId11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68" autoAdjust="0"/>
  </p:normalViewPr>
  <p:slideViewPr>
    <p:cSldViewPr>
      <p:cViewPr>
        <p:scale>
          <a:sx n="125" d="100"/>
          <a:sy n="125" d="100"/>
        </p:scale>
        <p:origin x="-1104" y="-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78D97-3702-46F1-81FC-73F4D27FBA10}" type="datetimeFigureOut">
              <a:rPr lang="ru-RU" smtClean="0"/>
              <a:t>27.11.2021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5E83C-3A46-443F-929F-BFD465E069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8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D47F8-8F94-4DB7-AD67-D5AAF3D2402D}" type="datetimeFigureOut">
              <a:rPr lang="ru-RU" smtClean="0"/>
              <a:t>27.11.2021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53FA7-F78E-438E-B963-9964EE4010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792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083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72A6-C626-434F-906B-05B3BDB2D786}" type="datetime1">
              <a:rPr lang="ru-RU" smtClean="0"/>
              <a:t>27.11.2021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11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ED4-17BD-477A-94C2-6800742BDD24}" type="datetime1">
              <a:rPr lang="ru-RU" smtClean="0"/>
              <a:t>27.11.2021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53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43E6-BAA5-4BB2-B86E-84853CDBF8EA}" type="datetime1">
              <a:rPr lang="ru-RU" smtClean="0"/>
              <a:t>27.11.2021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63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32D5-7DF0-495B-8545-E38BEA1B5DE1}" type="datetime1">
              <a:rPr lang="ru-RU" smtClean="0"/>
              <a:t>27.11.2021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1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5ADB-C34B-43C2-B829-ED1C4211E145}" type="datetime1">
              <a:rPr lang="ru-RU" smtClean="0"/>
              <a:t>27.11.2021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41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8057-885C-4F67-9071-FD5DF9544D0F}" type="datetime1">
              <a:rPr lang="ru-RU" smtClean="0"/>
              <a:t>27.11.2021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03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CCBF-ED45-4354-8F35-08CAB6D4218D}" type="datetime1">
              <a:rPr lang="ru-RU" smtClean="0"/>
              <a:t>27.11.2021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20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FECD-7F50-41F5-B4B0-D1AADC5CD9E2}" type="datetime1">
              <a:rPr lang="ru-RU" smtClean="0"/>
              <a:t>27.11.2021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69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07D-89EA-4024-9020-4DE9E0DEEA75}" type="datetime1">
              <a:rPr lang="ru-RU" smtClean="0"/>
              <a:t>27.11.2021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39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66FA-F93C-48B6-A506-DAB7E647C0B6}" type="datetime1">
              <a:rPr lang="ru-RU" smtClean="0"/>
              <a:t>27.11.2021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76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DD08-036F-4169-B09A-ADB501C4D198}" type="datetime1">
              <a:rPr lang="ru-RU" smtClean="0"/>
              <a:t>27.11.2021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09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50F6-76CC-46E9-B02B-54787D150918}" type="datetime1">
              <a:rPr lang="ru-RU" smtClean="0"/>
              <a:t>27.11.2021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7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beam/watcom-vscode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sbox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hyperlink" Target="https://dosbox-x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pcem-emulator.co.uk/downloads.htm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zecoding.org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bcbz7/yadm21_seminar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.me/wbcbz7" TargetMode="External"/><Relationship Id="rId5" Type="http://schemas.openxmlformats.org/officeDocument/2006/relationships/hyperlink" Target="mailto:wbcbz7.at@gmail.com" TargetMode="External"/><Relationship Id="rId4" Type="http://schemas.openxmlformats.org/officeDocument/2006/relationships/image" Target="../media/image1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uet.net/prod.php?which=65499" TargetMode="External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hyperlink" Target="https://www.pouet.net/prod.php?which=68092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s://www.pouet.net/prod.php?which=67275" TargetMode="External"/><Relationship Id="rId9" Type="http://schemas.openxmlformats.org/officeDocument/2006/relationships/hyperlink" Target="https://www.pouet.net/prod.php?which=66580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www.pouet.net/prod.php?which=67696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hyperlink" Target="https://www.pouet.net/prod.php?which=71619" TargetMode="External"/><Relationship Id="rId4" Type="http://schemas.openxmlformats.org/officeDocument/2006/relationships/hyperlink" Target="https://www.pouet.net/prod.php?which=6980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bcbz7/watcom-stuf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t10h.org/blog/2015/04/cga-in-1024-colors-new-mode-illustrate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uet.net/prod.php?which=2998" TargetMode="External"/><Relationship Id="rId5" Type="http://schemas.openxmlformats.org/officeDocument/2006/relationships/image" Target="../media/image95.png"/><Relationship Id="rId4" Type="http://schemas.openxmlformats.org/officeDocument/2006/relationships/hyperlink" Target="https://www.pouet.net/prod.php?which=6216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hyperlink" Target="https://habr.com/en/post/439192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jpe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ona.mactar.hu/DOS_TEST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1923678"/>
            <a:ext cx="7772400" cy="1102519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rgbClr val="333333"/>
                </a:solidFill>
                <a:latin typeface="Open Sans"/>
              </a:rPr>
              <a:t>MS-DOS </a:t>
            </a:r>
            <a:r>
              <a:rPr lang="en-US" sz="3200" b="1" dirty="0" err="1">
                <a:solidFill>
                  <a:srgbClr val="333333"/>
                </a:solidFill>
                <a:latin typeface="Open Sans"/>
              </a:rPr>
              <a:t>demoscene</a:t>
            </a:r>
            <a:r>
              <a:rPr lang="en-US" sz="3200" b="1" dirty="0">
                <a:solidFill>
                  <a:srgbClr val="333333"/>
                </a:solidFill>
                <a:latin typeface="Open Sans"/>
              </a:rPr>
              <a:t> 2021 - software rendering, </a:t>
            </a:r>
            <a:r>
              <a:rPr lang="en-US" sz="3200" b="1" dirty="0" err="1">
                <a:solidFill>
                  <a:srgbClr val="333333"/>
                </a:solidFill>
                <a:latin typeface="Open Sans"/>
              </a:rPr>
              <a:t>sizecoding</a:t>
            </a:r>
            <a:r>
              <a:rPr lang="en-US" sz="3200" b="1" dirty="0">
                <a:solidFill>
                  <a:srgbClr val="333333"/>
                </a:solidFill>
                <a:latin typeface="Open Sans"/>
              </a:rPr>
              <a:t> and modern approach to retro-</a:t>
            </a:r>
            <a:r>
              <a:rPr lang="en-US" sz="3200" b="1" dirty="0" err="1">
                <a:solidFill>
                  <a:srgbClr val="333333"/>
                </a:solidFill>
                <a:latin typeface="Open Sans"/>
              </a:rPr>
              <a:t>demomaking</a:t>
            </a:r>
            <a:endParaRPr lang="en-US" sz="3200" b="1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67744" y="3435846"/>
            <a:ext cx="6400800" cy="50405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Artem </a:t>
            </a:r>
            <a:r>
              <a:rPr lang="en-US" sz="2400" dirty="0"/>
              <a:t>V</a:t>
            </a:r>
            <a:r>
              <a:rPr lang="en-US" sz="2400" dirty="0" smtClean="0"/>
              <a:t>asilev :: wbcbz7 @ Demodulation 2021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the golden age:: 1995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</a:t>
            </a:fld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ym typeface="Wingdings" panose="05000000000000000000" pitchFamily="2" charset="2"/>
              </a:rPr>
              <a:t>... expanding to high resolution and </a:t>
            </a:r>
            <a:r>
              <a:rPr lang="en-US" sz="2400" dirty="0" err="1">
                <a:sym typeface="Wingdings" panose="05000000000000000000" pitchFamily="2" charset="2"/>
              </a:rPr>
              <a:t>phong</a:t>
            </a:r>
            <a:r>
              <a:rPr lang="en-US" sz="2400" dirty="0">
                <a:sym typeface="Wingdings" panose="05000000000000000000" pitchFamily="2" charset="2"/>
              </a:rPr>
              <a:t> shaded duck.3ds land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6013" y="3797627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>
                <a:sym typeface="Wingdings" panose="05000000000000000000" pitchFamily="2" charset="2"/>
              </a:rPr>
              <a:t>Caero</a:t>
            </a:r>
            <a:r>
              <a:rPr lang="en-US" dirty="0">
                <a:sym typeface="Wingdings" panose="05000000000000000000" pitchFamily="2" charset="2"/>
              </a:rPr>
              <a:t> by Electromotive Force (1995)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869635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 Stars: Wonders of the World by </a:t>
            </a:r>
            <a:r>
              <a:rPr lang="en-US" dirty="0" err="1">
                <a:sym typeface="Wingdings" panose="05000000000000000000" pitchFamily="2" charset="2"/>
              </a:rPr>
              <a:t>NoooN</a:t>
            </a:r>
            <a:r>
              <a:rPr lang="en-US" dirty="0">
                <a:sym typeface="Wingdings" panose="05000000000000000000" pitchFamily="2" charset="2"/>
              </a:rPr>
              <a:t> (1995)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797627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Drift by Wild Light (1995)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23678"/>
            <a:ext cx="2873053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55021"/>
            <a:ext cx="2829877" cy="176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05" y="1928033"/>
            <a:ext cx="2873052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F:\emul\DOSBox-X_mmx\capture\duke3d_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286300"/>
            <a:ext cx="2204864" cy="13780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F:\emul\DOSBox-X_mmx\capture\doom2_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06" y="2538958"/>
            <a:ext cx="2241510" cy="140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:: open </a:t>
            </a:r>
            <a:r>
              <a:rPr lang="en-US" sz="3600" dirty="0" err="1"/>
              <a:t>watcom</a:t>
            </a:r>
            <a:r>
              <a:rPr lang="en-US" sz="3600" dirty="0"/>
              <a:t> c\</a:t>
            </a:r>
            <a:r>
              <a:rPr lang="en-US" sz="3600" dirty="0" err="1"/>
              <a:t>c++</a:t>
            </a:r>
            <a:r>
              <a:rPr lang="en-US" sz="3600" dirty="0"/>
              <a:t> :: 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100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79512" y="892392"/>
            <a:ext cx="619268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flagship DOS development tool, popularized by DOOM (1993) and used by almost every major DOS title since</a:t>
            </a:r>
          </a:p>
          <a:p>
            <a:r>
              <a:rPr lang="en-US" sz="1600" dirty="0"/>
              <a:t>friendly 32-bit DOS environment – zero-based memory model (with 1</a:t>
            </a:r>
            <a:r>
              <a:rPr lang="en-US" sz="1600" baseline="30000" dirty="0"/>
              <a:t>st</a:t>
            </a:r>
            <a:r>
              <a:rPr lang="en-US" sz="1600" dirty="0"/>
              <a:t> MB mapped 1:1 – no need to fiddle with segments), extended Int21 interfaces, comprehensive DPMI support, up to full 4GB</a:t>
            </a:r>
          </a:p>
          <a:p>
            <a:r>
              <a:rPr lang="en-US" sz="1600" dirty="0"/>
              <a:t>cross-platform – targets 16-bit and 32-bit DOS, Win16, Win32, Linux, OS/2, Netware, upcoming x86-64 support;</a:t>
            </a:r>
            <a:br>
              <a:rPr lang="en-US" sz="1600" dirty="0"/>
            </a:br>
            <a:r>
              <a:rPr lang="en-US" sz="1600" dirty="0"/>
              <a:t>can cross-build DOS apps under Windows/Linux</a:t>
            </a:r>
          </a:p>
          <a:p>
            <a:r>
              <a:rPr lang="en-US" sz="1600" dirty="0"/>
              <a:t>supported by lots of video/sound libraries</a:t>
            </a:r>
          </a:p>
          <a:p>
            <a:r>
              <a:rPr lang="en-US" sz="1600" dirty="0"/>
              <a:t>decent code optimization – not the best by today’s standards but still doesn’t struggle like SDCC on Z80 :)</a:t>
            </a:r>
          </a:p>
          <a:p>
            <a:r>
              <a:rPr lang="en-US" sz="1600" dirty="0"/>
              <a:t>language features support still near C++98/C99 levels (no C++11 sweetness, sorry)</a:t>
            </a:r>
          </a:p>
          <a:p>
            <a:r>
              <a:rPr lang="en-US" sz="1600" dirty="0"/>
              <a:t>active development ceased after 1997, has been open-sourced in 2002 then being maintained by enthusiasts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843558"/>
            <a:ext cx="1648742" cy="2071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8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:: </a:t>
            </a:r>
            <a:r>
              <a:rPr lang="en-US" sz="3600" dirty="0" err="1"/>
              <a:t>djgpp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101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5904656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 port of GCC </a:t>
            </a:r>
            <a:r>
              <a:rPr lang="en-US" sz="1600" dirty="0" err="1"/>
              <a:t>toolchain</a:t>
            </a:r>
            <a:r>
              <a:rPr lang="en-US" sz="1600" dirty="0"/>
              <a:t> for 32-bit DOS environment</a:t>
            </a:r>
          </a:p>
          <a:p>
            <a:r>
              <a:rPr lang="en-US" sz="1600" dirty="0"/>
              <a:t>updates frequently (last build in 2020 featuring GCC 10.2)</a:t>
            </a:r>
          </a:p>
          <a:p>
            <a:r>
              <a:rPr lang="en-US" sz="1600" dirty="0"/>
              <a:t>used by less software, Quake (1996) being the notable example</a:t>
            </a:r>
          </a:p>
          <a:p>
            <a:r>
              <a:rPr lang="en-US" sz="1600" dirty="0"/>
              <a:t>Easy cross-compiling on Windows/Linux host, good 3</a:t>
            </a:r>
            <a:r>
              <a:rPr lang="en-US" sz="1600" baseline="30000" dirty="0"/>
              <a:t>rd</a:t>
            </a:r>
            <a:r>
              <a:rPr lang="en-US" sz="1600" dirty="0"/>
              <a:t> party IDE/code editor support</a:t>
            </a:r>
          </a:p>
          <a:p>
            <a:r>
              <a:rPr lang="en-US" sz="1600" dirty="0"/>
              <a:t>built-in GO32 DOS Extender- depends on DPMI host only</a:t>
            </a:r>
          </a:p>
          <a:p>
            <a:r>
              <a:rPr lang="en-US" sz="1600" dirty="0"/>
              <a:t>less memory-friendly than Open </a:t>
            </a:r>
            <a:r>
              <a:rPr lang="en-US" sz="1600" dirty="0" err="1"/>
              <a:t>Watcom</a:t>
            </a:r>
            <a:r>
              <a:rPr lang="en-US" sz="1600" dirty="0"/>
              <a:t> – non-zero based memory model – more stable but requires to change segments to access DOS memory/VGA </a:t>
            </a:r>
            <a:r>
              <a:rPr lang="en-US" sz="1600" dirty="0" err="1"/>
              <a:t>framebuffer</a:t>
            </a:r>
            <a:endParaRPr lang="en-US" sz="1600" dirty="0"/>
          </a:p>
          <a:p>
            <a:r>
              <a:rPr lang="en-US" sz="1600" dirty="0"/>
              <a:t>great code optimization, latest C++17 features supported</a:t>
            </a:r>
          </a:p>
          <a:p>
            <a:r>
              <a:rPr lang="en-US" sz="1600" dirty="0"/>
              <a:t>scarcer library support (Allegro is pretty redundant for demos)</a:t>
            </a:r>
          </a:p>
          <a:p>
            <a:r>
              <a:rPr lang="en-US" sz="1600" dirty="0"/>
              <a:t>anyway a better (probably) than </a:t>
            </a:r>
            <a:r>
              <a:rPr lang="en-US" sz="1600" dirty="0" err="1"/>
              <a:t>Watcom</a:t>
            </a:r>
            <a:r>
              <a:rPr lang="en-US" sz="1600" dirty="0"/>
              <a:t> choice if you only want to </a:t>
            </a:r>
            <a:r>
              <a:rPr lang="en-US" sz="1600" dirty="0" err="1"/>
              <a:t>blit</a:t>
            </a:r>
            <a:r>
              <a:rPr lang="en-US" sz="1600" dirty="0"/>
              <a:t> frames and don’t go deep into hardware trickery (i.e. targeting Pentium/VGA/VESA), unsuitable for XT/286</a:t>
            </a:r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700" name="Picture 4" descr="https://upload.wikimedia.org/wikipedia/commons/thumb/6/65/Djgpp_logo.svg/1200px-Djgpp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3" y="1059582"/>
            <a:ext cx="2795800" cy="7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002" y="2427734"/>
            <a:ext cx="2592121" cy="194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1122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:: </a:t>
            </a:r>
            <a:r>
              <a:rPr lang="en-US" sz="3600" dirty="0" smtClean="0"/>
              <a:t>assemblers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102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496944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Flat Assembler (FASM)</a:t>
            </a:r>
          </a:p>
          <a:p>
            <a:r>
              <a:rPr lang="en-US" sz="1600" dirty="0"/>
              <a:t>r</a:t>
            </a:r>
            <a:r>
              <a:rPr lang="en-US" sz="1600" dirty="0" smtClean="0"/>
              <a:t>elaxed syntax compared to TASM, easy to use</a:t>
            </a:r>
          </a:p>
          <a:p>
            <a:r>
              <a:rPr lang="en-US" sz="1600" dirty="0"/>
              <a:t>t</a:t>
            </a:r>
            <a:r>
              <a:rPr lang="en-US" sz="1600" dirty="0" smtClean="0"/>
              <a:t>argets 16/32/64 bit code, supports all instructions from 8086 to AVX2</a:t>
            </a:r>
          </a:p>
          <a:p>
            <a:r>
              <a:rPr lang="en-US" sz="1600" dirty="0"/>
              <a:t>o</a:t>
            </a:r>
            <a:r>
              <a:rPr lang="en-US" sz="1600" dirty="0" smtClean="0"/>
              <a:t>utputs .COM/binaries, MZ/PE EXE, ELF and COFF object files</a:t>
            </a:r>
          </a:p>
          <a:p>
            <a:r>
              <a:rPr lang="en-US" sz="1600" dirty="0" smtClean="0"/>
              <a:t>open source, active community</a:t>
            </a:r>
          </a:p>
          <a:p>
            <a:r>
              <a:rPr lang="en-US" sz="1600" dirty="0"/>
              <a:t>c</a:t>
            </a:r>
            <a:r>
              <a:rPr lang="en-US" sz="1600" dirty="0" smtClean="0"/>
              <a:t>ross platform, runs under DOS, Windows and Linux</a:t>
            </a:r>
          </a:p>
          <a:p>
            <a:r>
              <a:rPr lang="en-US" sz="1600" dirty="0" smtClean="0"/>
              <a:t>well suited for </a:t>
            </a:r>
            <a:r>
              <a:rPr lang="en-US" sz="1600" dirty="0" err="1" smtClean="0"/>
              <a:t>sizecoding</a:t>
            </a:r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1600" dirty="0" err="1" smtClean="0"/>
              <a:t>Netwide</a:t>
            </a:r>
            <a:r>
              <a:rPr lang="en-US" sz="1600" dirty="0" smtClean="0"/>
              <a:t> Assembler (NASM)</a:t>
            </a:r>
          </a:p>
          <a:p>
            <a:r>
              <a:rPr lang="en-US" sz="1600" dirty="0"/>
              <a:t>f</a:t>
            </a:r>
            <a:r>
              <a:rPr lang="en-US" sz="1600" dirty="0" smtClean="0"/>
              <a:t>eature-wise comparable to FASM, has more complex and versatile macro facility</a:t>
            </a:r>
          </a:p>
          <a:p>
            <a:r>
              <a:rPr lang="en-US" sz="1600" dirty="0"/>
              <a:t>i</a:t>
            </a:r>
            <a:r>
              <a:rPr lang="en-US" sz="1600" dirty="0" smtClean="0"/>
              <a:t>n addition to FASM output formats, supports </a:t>
            </a:r>
            <a:r>
              <a:rPr lang="en-US" sz="1600" dirty="0" err="1" smtClean="0"/>
              <a:t>a.out</a:t>
            </a:r>
            <a:r>
              <a:rPr lang="en-US" sz="1600" dirty="0" smtClean="0"/>
              <a:t>, OMF, Mach-O and more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lso open source, runs on Windows, Linux, </a:t>
            </a:r>
            <a:r>
              <a:rPr lang="en-US" sz="1600" dirty="0" err="1" smtClean="0"/>
              <a:t>macOS</a:t>
            </a:r>
            <a:r>
              <a:rPr lang="en-US" sz="1600" dirty="0" smtClean="0"/>
              <a:t>, DOS and even </a:t>
            </a:r>
            <a:r>
              <a:rPr lang="en-US" sz="1600" dirty="0" err="1" smtClean="0"/>
              <a:t>KolibriOS</a:t>
            </a:r>
            <a:endParaRPr lang="en-US" sz="1600" dirty="0" smtClean="0"/>
          </a:p>
          <a:p>
            <a:r>
              <a:rPr lang="en-US" sz="1600" dirty="0" smtClean="0"/>
              <a:t>overall a slightly better choice than FASM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3595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:: </a:t>
            </a:r>
            <a:r>
              <a:rPr lang="en-US" sz="3600" dirty="0" smtClean="0"/>
              <a:t>ide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103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424936" cy="39604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</a:t>
            </a:r>
            <a:r>
              <a:rPr lang="en-US" sz="1800" dirty="0" smtClean="0"/>
              <a:t>epends on what you want to do</a:t>
            </a:r>
          </a:p>
          <a:p>
            <a:r>
              <a:rPr lang="en-US" sz="1800" dirty="0"/>
              <a:t>f</a:t>
            </a:r>
            <a:r>
              <a:rPr lang="en-US" sz="1800" dirty="0" smtClean="0"/>
              <a:t>or simple projects (like tiny intros), text editor like Notepad++ or Sublime Text + console is enough</a:t>
            </a:r>
          </a:p>
          <a:p>
            <a:r>
              <a:rPr lang="en-US" sz="1800" dirty="0"/>
              <a:t>c</a:t>
            </a:r>
            <a:r>
              <a:rPr lang="en-US" sz="1800" dirty="0" smtClean="0"/>
              <a:t>omplex stuff often requires some kind of building system + comprehensive IDE</a:t>
            </a:r>
          </a:p>
          <a:p>
            <a:r>
              <a:rPr lang="en-US" sz="1800" dirty="0" smtClean="0"/>
              <a:t>Visual Studio Code is popular and versatile IDE choice</a:t>
            </a:r>
          </a:p>
          <a:p>
            <a:pPr lvl="1"/>
            <a:r>
              <a:rPr lang="en-US" sz="1800" dirty="0"/>
              <a:t>d</a:t>
            </a:r>
            <a:r>
              <a:rPr lang="en-US" sz="1800" dirty="0" smtClean="0"/>
              <a:t>oesn’t like </a:t>
            </a:r>
            <a:r>
              <a:rPr lang="en-US" sz="1800" dirty="0" err="1" smtClean="0"/>
              <a:t>Watcom</a:t>
            </a:r>
            <a:r>
              <a:rPr lang="en-US" sz="1800" dirty="0" smtClean="0"/>
              <a:t> C++ stuff much, needs some tweaks</a:t>
            </a:r>
          </a:p>
          <a:p>
            <a:pPr lvl="2"/>
            <a:r>
              <a:rPr lang="en-US" sz="1400" dirty="0" smtClean="0"/>
              <a:t>Since </a:t>
            </a:r>
            <a:r>
              <a:rPr lang="en-US" sz="1400" dirty="0" err="1" smtClean="0"/>
              <a:t>Watcom’s</a:t>
            </a:r>
            <a:r>
              <a:rPr lang="en-US" sz="1400" dirty="0" smtClean="0"/>
              <a:t> C++ dialect closely resembles Microsoft compilers, “msvc-x86” works pretty well </a:t>
            </a:r>
          </a:p>
          <a:p>
            <a:pPr lvl="2"/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github.com/intbeam/watcom-vscode</a:t>
            </a:r>
            <a:r>
              <a:rPr lang="en-US" sz="1400" dirty="0" smtClean="0"/>
              <a:t> suits well as template</a:t>
            </a:r>
          </a:p>
          <a:p>
            <a:pPr lvl="1"/>
            <a:r>
              <a:rPr lang="en-US" sz="1800" dirty="0" smtClean="0"/>
              <a:t>DJGPP and pure x86 </a:t>
            </a:r>
            <a:r>
              <a:rPr lang="en-US" sz="1800" dirty="0" err="1" smtClean="0"/>
              <a:t>asm</a:t>
            </a:r>
            <a:r>
              <a:rPr lang="en-US" sz="1800" dirty="0" smtClean="0"/>
              <a:t> is almost out of box</a:t>
            </a:r>
            <a:endParaRPr lang="en-US" sz="2200" dirty="0" smtClean="0"/>
          </a:p>
          <a:p>
            <a:r>
              <a:rPr lang="en-US" sz="1800" dirty="0" err="1" smtClean="0"/>
              <a:t>makefiles</a:t>
            </a:r>
            <a:r>
              <a:rPr lang="en-US" sz="1800" dirty="0" smtClean="0"/>
              <a:t> are fine, </a:t>
            </a:r>
            <a:r>
              <a:rPr lang="en-US" sz="1800" dirty="0" err="1" smtClean="0"/>
              <a:t>CMake</a:t>
            </a:r>
            <a:r>
              <a:rPr lang="en-US" sz="1800" dirty="0" smtClean="0"/>
              <a:t> is also a decent choice for </a:t>
            </a:r>
            <a:r>
              <a:rPr lang="en-US" sz="1800" dirty="0" err="1" smtClean="0"/>
              <a:t>crossplatform</a:t>
            </a:r>
            <a:r>
              <a:rPr lang="en-US" sz="1800" dirty="0" smtClean="0"/>
              <a:t> projects</a:t>
            </a:r>
          </a:p>
          <a:p>
            <a:pPr lvl="1"/>
            <a:r>
              <a:rPr lang="en-US" sz="1800" dirty="0"/>
              <a:t>s</a:t>
            </a:r>
            <a:r>
              <a:rPr lang="en-US" sz="1800" dirty="0" smtClean="0"/>
              <a:t>upports targeting both </a:t>
            </a:r>
            <a:r>
              <a:rPr lang="en-US" sz="1800" dirty="0" err="1" smtClean="0"/>
              <a:t>Watcom</a:t>
            </a:r>
            <a:r>
              <a:rPr lang="en-US" sz="1800" dirty="0" smtClean="0"/>
              <a:t> C++ and DJGPP </a:t>
            </a:r>
            <a:endParaRPr lang="en-US" sz="1800" dirty="0"/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075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:: </a:t>
            </a:r>
            <a:r>
              <a:rPr lang="en-US" sz="3600" dirty="0" smtClean="0"/>
              <a:t>debugging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104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424936" cy="39604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f</a:t>
            </a:r>
            <a:r>
              <a:rPr lang="en-US" sz="1600" dirty="0" smtClean="0"/>
              <a:t>or 16-bit apps, Turbo Debugger suits pretty well, if you really love to debug on real thing </a:t>
            </a:r>
          </a:p>
          <a:p>
            <a:pPr marL="0" indent="0">
              <a:buNone/>
            </a:pPr>
            <a:r>
              <a:rPr lang="en-US" sz="1600" dirty="0" err="1" smtClean="0"/>
              <a:t>Watcom</a:t>
            </a:r>
            <a:r>
              <a:rPr lang="en-US" sz="1600" dirty="0" smtClean="0"/>
              <a:t> C++ package comes with own versatile debugger (wd.exe)</a:t>
            </a:r>
          </a:p>
          <a:p>
            <a:r>
              <a:rPr lang="en-US" sz="1600" dirty="0"/>
              <a:t>c</a:t>
            </a:r>
            <a:r>
              <a:rPr lang="en-US" sz="1600" dirty="0" smtClean="0"/>
              <a:t>omes with both DOS and Windows (console and GUI wdw.exe) versions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upports remote debug via serial link, TCP/IP, named pipes or Win 9x DOS session</a:t>
            </a:r>
          </a:p>
          <a:p>
            <a:pPr lvl="1"/>
            <a:r>
              <a:rPr lang="en-US" sz="1200" dirty="0"/>
              <a:t>s</a:t>
            </a:r>
            <a:r>
              <a:rPr lang="en-US" sz="1200" dirty="0" smtClean="0"/>
              <a:t>erial null modem is most stable and useable option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ebugs both 16-bit and 32-bit DOS </a:t>
            </a:r>
            <a:r>
              <a:rPr lang="en-US" sz="1600" dirty="0" err="1" smtClean="0"/>
              <a:t>executables</a:t>
            </a:r>
            <a:r>
              <a:rPr lang="en-US" sz="1200" dirty="0" smtClean="0"/>
              <a:t> 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600" dirty="0"/>
              <a:t>f</a:t>
            </a:r>
            <a:r>
              <a:rPr lang="en-US" sz="1600" dirty="0" smtClean="0"/>
              <a:t>or DJGPP, </a:t>
            </a:r>
            <a:r>
              <a:rPr lang="en-US" sz="1600" dirty="0" err="1" smtClean="0"/>
              <a:t>gdb</a:t>
            </a:r>
            <a:r>
              <a:rPr lang="en-US" sz="1600" dirty="0" smtClean="0"/>
              <a:t> is the number one choice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lso supports serial link debugging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of </a:t>
            </a:r>
            <a:r>
              <a:rPr lang="en-US" sz="1200" dirty="0">
                <a:solidFill>
                  <a:prstClr val="black"/>
                </a:solidFill>
              </a:rPr>
              <a:t>course, you have to compile your application with debug information to see anything other than pure </a:t>
            </a:r>
            <a:r>
              <a:rPr lang="en-US" sz="1200" dirty="0" err="1">
                <a:solidFill>
                  <a:prstClr val="black"/>
                </a:solidFill>
              </a:rPr>
              <a:t>asm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smtClean="0">
                <a:solidFill>
                  <a:prstClr val="black"/>
                </a:solidFill>
              </a:rPr>
              <a:t>:)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err="1" smtClean="0"/>
              <a:t>DOSBox</a:t>
            </a:r>
            <a:r>
              <a:rPr lang="en-US" sz="1600" dirty="0" smtClean="0"/>
              <a:t> and </a:t>
            </a:r>
            <a:r>
              <a:rPr lang="en-US" sz="1600" dirty="0" err="1" smtClean="0"/>
              <a:t>Bochs</a:t>
            </a:r>
            <a:r>
              <a:rPr lang="en-US" sz="1600" dirty="0" smtClean="0"/>
              <a:t> comes with their own built-in debuggers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est suitable for debugging system-related code </a:t>
            </a:r>
            <a:endParaRPr lang="en-US" sz="1200" dirty="0"/>
          </a:p>
          <a:p>
            <a:pPr marL="0" indent="0">
              <a:buNone/>
            </a:pPr>
            <a:endParaRPr lang="en-US" sz="1400" dirty="0" smtClean="0"/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1940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:: </a:t>
            </a:r>
            <a:r>
              <a:rPr lang="en-US" sz="3600" dirty="0" smtClean="0"/>
              <a:t>graphics/music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105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424936" cy="27363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</a:t>
            </a:r>
            <a:r>
              <a:rPr lang="en-US" sz="1600" dirty="0" smtClean="0"/>
              <a:t>he choice of graphics tool depending on what type of graphics do you prefer</a:t>
            </a:r>
          </a:p>
          <a:p>
            <a:r>
              <a:rPr lang="en-US" sz="1600" dirty="0" err="1"/>
              <a:t>p</a:t>
            </a:r>
            <a:r>
              <a:rPr lang="en-US" sz="1600" dirty="0" err="1" smtClean="0"/>
              <a:t>ixelart</a:t>
            </a:r>
            <a:r>
              <a:rPr lang="en-US" sz="1600" dirty="0" smtClean="0"/>
              <a:t>: </a:t>
            </a:r>
            <a:r>
              <a:rPr lang="en-US" sz="1600" dirty="0" err="1"/>
              <a:t>a</a:t>
            </a:r>
            <a:r>
              <a:rPr lang="en-US" sz="1600" dirty="0" err="1" smtClean="0"/>
              <a:t>seprtie</a:t>
            </a:r>
            <a:r>
              <a:rPr lang="en-US" sz="1600" dirty="0" smtClean="0"/>
              <a:t>, </a:t>
            </a:r>
            <a:r>
              <a:rPr lang="en-US" sz="1600" dirty="0" err="1" smtClean="0"/>
              <a:t>usenti</a:t>
            </a:r>
            <a:r>
              <a:rPr lang="en-US" sz="1600" dirty="0" smtClean="0"/>
              <a:t>, GrafX2, </a:t>
            </a:r>
            <a:r>
              <a:rPr lang="en-US" sz="1600" dirty="0" err="1" smtClean="0"/>
              <a:t>Multipaint</a:t>
            </a:r>
            <a:r>
              <a:rPr lang="en-US" sz="1600" dirty="0" smtClean="0"/>
              <a:t>, etc.</a:t>
            </a:r>
          </a:p>
          <a:p>
            <a:r>
              <a:rPr lang="en-US" sz="1600" dirty="0" smtClean="0"/>
              <a:t>illustrative </a:t>
            </a:r>
            <a:r>
              <a:rPr lang="en-US" sz="1600" dirty="0" err="1" smtClean="0"/>
              <a:t>gfx</a:t>
            </a:r>
            <a:r>
              <a:rPr lang="en-US" sz="1600" dirty="0" smtClean="0"/>
              <a:t>: better you know :)</a:t>
            </a:r>
          </a:p>
          <a:p>
            <a:r>
              <a:rPr lang="en-US" sz="1600" dirty="0" smtClean="0"/>
              <a:t>batch processing/conversion: </a:t>
            </a:r>
            <a:r>
              <a:rPr lang="en-US" sz="1600" dirty="0" err="1" smtClean="0"/>
              <a:t>ImageMagick</a:t>
            </a:r>
            <a:r>
              <a:rPr lang="en-US" sz="1600" dirty="0" smtClean="0"/>
              <a:t>, Image Alchemy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regarding the music, it mostly depends on your preferred sound device:</a:t>
            </a:r>
          </a:p>
          <a:p>
            <a:r>
              <a:rPr lang="en-US" sz="1600" dirty="0" smtClean="0"/>
              <a:t>PC Speaker: MONOTONE, PCSPE </a:t>
            </a:r>
            <a:r>
              <a:rPr lang="en-US" sz="1600" dirty="0" err="1" smtClean="0"/>
              <a:t>VSTi</a:t>
            </a:r>
            <a:r>
              <a:rPr lang="en-US" sz="1600" dirty="0" smtClean="0"/>
              <a:t> plugin, Vortex Tracker II</a:t>
            </a:r>
          </a:p>
          <a:p>
            <a:r>
              <a:rPr lang="en-US" sz="1600" dirty="0" smtClean="0"/>
              <a:t>OPL2/3: Adlib Tracker II, several native DOS OPL trackers </a:t>
            </a:r>
            <a:r>
              <a:rPr lang="en-US" sz="1600" dirty="0" err="1" smtClean="0"/>
              <a:t>OpenMPT</a:t>
            </a:r>
            <a:r>
              <a:rPr lang="en-US" sz="1600" dirty="0" smtClean="0"/>
              <a:t>, Scream Tracker 3</a:t>
            </a:r>
          </a:p>
          <a:p>
            <a:r>
              <a:rPr lang="en-US" sz="1600" dirty="0"/>
              <a:t>m</a:t>
            </a:r>
            <a:r>
              <a:rPr lang="en-US" sz="1600" dirty="0" smtClean="0"/>
              <a:t>odules: </a:t>
            </a:r>
            <a:r>
              <a:rPr lang="en-US" sz="1600" dirty="0" err="1" smtClean="0"/>
              <a:t>OpenMPT</a:t>
            </a:r>
            <a:r>
              <a:rPr lang="en-US" sz="1600" dirty="0" smtClean="0"/>
              <a:t>, </a:t>
            </a:r>
            <a:r>
              <a:rPr lang="en-US" sz="1600" dirty="0" err="1" smtClean="0"/>
              <a:t>MilkyTracker</a:t>
            </a:r>
            <a:r>
              <a:rPr lang="en-US" sz="1600" dirty="0" smtClean="0"/>
              <a:t>, FT2/PT2.3D Clone, native DOS trackers (ST3/FT2/IT2) </a:t>
            </a:r>
          </a:p>
          <a:p>
            <a:r>
              <a:rPr lang="en-US" sz="1600" dirty="0" smtClean="0"/>
              <a:t>streaming ADPCM/MP2/MP3: any DAW you like :)</a:t>
            </a:r>
            <a:endParaRPr lang="en-US" sz="1600" dirty="0"/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19" y="3579862"/>
            <a:ext cx="3103513" cy="142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07" y="3355652"/>
            <a:ext cx="2469153" cy="161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6547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:: </a:t>
            </a:r>
            <a:r>
              <a:rPr lang="en-US" sz="3600" dirty="0" smtClean="0"/>
              <a:t>sound system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106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424936" cy="39604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as already stated, this heavily depends on what you want to play</a:t>
            </a:r>
          </a:p>
          <a:p>
            <a:r>
              <a:rPr lang="en-US" sz="1800" dirty="0" smtClean="0"/>
              <a:t>PC Speaker: write your own routine, it’s not that hard </a:t>
            </a:r>
          </a:p>
          <a:p>
            <a:pPr lvl="1"/>
            <a:r>
              <a:rPr lang="en-US" sz="1400" dirty="0" smtClean="0"/>
              <a:t>tip: many PC games supporting PC speaker play raw periods dump</a:t>
            </a:r>
          </a:p>
          <a:p>
            <a:r>
              <a:rPr lang="en-US" sz="1800" dirty="0" smtClean="0"/>
              <a:t>OPL2/3: depends on target platform</a:t>
            </a:r>
          </a:p>
          <a:p>
            <a:pPr lvl="1"/>
            <a:r>
              <a:rPr lang="en-US" sz="1400" dirty="0"/>
              <a:t>m</a:t>
            </a:r>
            <a:r>
              <a:rPr lang="en-US" sz="1400" dirty="0" smtClean="0"/>
              <a:t>ost DOS OPL trackers come with player routine, although it’s almost always 16-bit real mode</a:t>
            </a:r>
          </a:p>
          <a:p>
            <a:pPr lvl="1"/>
            <a:r>
              <a:rPr lang="en-US" sz="1400" dirty="0" smtClean="0"/>
              <a:t>for 32-bit, you can abuse game MIDI libraries like AIL or HMI, but that would be totally overkill</a:t>
            </a:r>
          </a:p>
          <a:p>
            <a:pPr lvl="1"/>
            <a:r>
              <a:rPr lang="en-US" sz="1400" dirty="0"/>
              <a:t>a</a:t>
            </a:r>
            <a:r>
              <a:rPr lang="en-US" sz="1400" dirty="0" smtClean="0"/>
              <a:t>s alternative, convert module to OPL register dump and play with custom routine, much like PC Speaker case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treaming music (ADPCM/MP2/MP3):</a:t>
            </a:r>
          </a:p>
          <a:p>
            <a:pPr lvl="1"/>
            <a:r>
              <a:rPr lang="en-US" sz="1400" dirty="0" smtClean="0"/>
              <a:t>unfortunately, didn’t was a thing back in the days, and comparing to Amiga/Atari Falcon scene, no suitable streaming music players are available</a:t>
            </a:r>
          </a:p>
          <a:p>
            <a:pPr lvl="1"/>
            <a:r>
              <a:rPr lang="en-US" sz="1400" dirty="0" smtClean="0"/>
              <a:t>theoretically MIDAS 1.1.2 can play ADPCM samples, albeit I didn’t tested that yet</a:t>
            </a:r>
          </a:p>
          <a:p>
            <a:pPr lvl="1"/>
            <a:r>
              <a:rPr lang="en-US" sz="1400" dirty="0" smtClean="0"/>
              <a:t>alternative 1: grab amp/mpg123/State of Mind (1998) </a:t>
            </a:r>
            <a:r>
              <a:rPr lang="en-US" sz="1400" dirty="0"/>
              <a:t>demo</a:t>
            </a:r>
            <a:r>
              <a:rPr lang="en-US" sz="1400" dirty="0" smtClean="0"/>
              <a:t> sources, add SB output routine, done</a:t>
            </a:r>
          </a:p>
          <a:p>
            <a:pPr lvl="1"/>
            <a:r>
              <a:rPr lang="en-US" sz="1400" dirty="0" smtClean="0"/>
              <a:t>alternative 2: cut your music into long samples, put into XM/IT, play with module player (see below)</a:t>
            </a:r>
          </a:p>
          <a:p>
            <a:pPr lvl="1"/>
            <a:r>
              <a:rPr lang="en-US" sz="1400" dirty="0"/>
              <a:t>e</a:t>
            </a:r>
            <a:r>
              <a:rPr lang="en-US" sz="1400" dirty="0" smtClean="0"/>
              <a:t>xtra tip for DJGPP users: use Allegro for playing in background (branch approves)</a:t>
            </a:r>
            <a:endParaRPr lang="en-US" sz="1400" dirty="0"/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739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57145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:: </a:t>
            </a:r>
            <a:r>
              <a:rPr lang="en-US" sz="3600" dirty="0" smtClean="0"/>
              <a:t>sound system :: mods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107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771550"/>
            <a:ext cx="8424936" cy="39604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tracked modules: the sweet </a:t>
            </a:r>
            <a:r>
              <a:rPr lang="en-US" sz="1600" b="1" i="1" dirty="0" smtClean="0"/>
              <a:t>spot of DOS scene :)</a:t>
            </a:r>
          </a:p>
          <a:p>
            <a:pPr marL="0" indent="0">
              <a:buNone/>
            </a:pPr>
            <a:r>
              <a:rPr lang="en-US" sz="1400" dirty="0" smtClean="0"/>
              <a:t>16 bit – forget about XM/IT</a:t>
            </a:r>
          </a:p>
          <a:p>
            <a:r>
              <a:rPr lang="en-US" sz="1400" dirty="0" smtClean="0"/>
              <a:t>MIDAS 0.40a is the best you can have, plays MOD/S3M, links with ASM/C/Pascal code, supports GUS and SB (unfortunately needs EMS), open source, doesn’t work fine under Win9x</a:t>
            </a:r>
          </a:p>
          <a:p>
            <a:r>
              <a:rPr lang="en-US" sz="1400" dirty="0" err="1" smtClean="0"/>
              <a:t>DemoVT</a:t>
            </a:r>
            <a:r>
              <a:rPr lang="en-US" sz="1400" dirty="0" smtClean="0"/>
              <a:t> – resident player (can be used with BASIC demos!), MOD/S3M, GUS/SB</a:t>
            </a:r>
          </a:p>
          <a:p>
            <a:r>
              <a:rPr lang="en-US" sz="1400" dirty="0"/>
              <a:t>MODOBJ and STMIK are too old, </a:t>
            </a:r>
            <a:r>
              <a:rPr lang="en-US" sz="1400" dirty="0" err="1"/>
              <a:t>GUSPlay</a:t>
            </a:r>
            <a:r>
              <a:rPr lang="en-US" sz="1400" dirty="0"/>
              <a:t> is simple to use but GUS-only, BWSB nags upon </a:t>
            </a:r>
            <a:r>
              <a:rPr lang="en-US" sz="1400" dirty="0" smtClean="0"/>
              <a:t>exit</a:t>
            </a:r>
          </a:p>
          <a:p>
            <a:pPr marL="0" indent="0">
              <a:buNone/>
            </a:pPr>
            <a:r>
              <a:rPr lang="en-US" sz="1400" dirty="0" smtClean="0"/>
              <a:t>32 bit – “are you still complain against 386? we’re going after you!”</a:t>
            </a:r>
          </a:p>
          <a:p>
            <a:r>
              <a:rPr lang="en-US" sz="1400" dirty="0" smtClean="0"/>
              <a:t>Indoor Music System – Cubic Player’ internal engine, plays MOD/S3M/XM/IT, supports GUS/SB/AWE32 native, Windows-compatible, a bit </a:t>
            </a:r>
            <a:r>
              <a:rPr lang="en-US" sz="1400" dirty="0" err="1" smtClean="0"/>
              <a:t>slippy</a:t>
            </a:r>
            <a:r>
              <a:rPr lang="en-US" sz="1400" dirty="0" smtClean="0"/>
              <a:t> to use, </a:t>
            </a:r>
            <a:r>
              <a:rPr lang="en-US" sz="1400" dirty="0" err="1" smtClean="0"/>
              <a:t>Watcom</a:t>
            </a:r>
            <a:r>
              <a:rPr lang="en-US" sz="1400" dirty="0" smtClean="0"/>
              <a:t> only</a:t>
            </a:r>
          </a:p>
          <a:p>
            <a:pPr lvl="1"/>
            <a:r>
              <a:rPr lang="en-US" sz="1000" dirty="0" smtClean="0"/>
              <a:t>the </a:t>
            </a:r>
            <a:r>
              <a:rPr lang="en-US" sz="1000" dirty="0" err="1" smtClean="0"/>
              <a:t>MXMPlay</a:t>
            </a:r>
            <a:r>
              <a:rPr lang="en-US" sz="1000" dirty="0" smtClean="0"/>
              <a:t> fork is compact and fits great for 64k intros, XM/GUS only, PMODE/</a:t>
            </a:r>
            <a:r>
              <a:rPr lang="en-US" sz="1000" dirty="0" err="1" smtClean="0"/>
              <a:t>Watcom</a:t>
            </a:r>
            <a:r>
              <a:rPr lang="en-US" sz="1000" dirty="0" smtClean="0"/>
              <a:t>, Windows-friendly</a:t>
            </a:r>
          </a:p>
          <a:p>
            <a:r>
              <a:rPr lang="en-US" sz="1400" dirty="0" smtClean="0"/>
              <a:t>MIDAS 1.1.2 – the definite music system, plays MOD/S3M/XM/IT</a:t>
            </a:r>
            <a:r>
              <a:rPr lang="en-US" sz="1400" dirty="0"/>
              <a:t>, supports </a:t>
            </a:r>
            <a:r>
              <a:rPr lang="en-US" sz="1400" dirty="0" smtClean="0"/>
              <a:t>GUS/SB, cross platform (</a:t>
            </a:r>
            <a:r>
              <a:rPr lang="en-US" sz="1400" dirty="0" err="1" smtClean="0"/>
              <a:t>Watcom</a:t>
            </a:r>
            <a:r>
              <a:rPr lang="en-US" sz="1400" dirty="0" smtClean="0"/>
              <a:t>/DJGPP/Win32/Linux)</a:t>
            </a:r>
          </a:p>
          <a:p>
            <a:r>
              <a:rPr lang="en-US" sz="1400" dirty="0" smtClean="0"/>
              <a:t>JUDAS Sound System – optimized mixer, </a:t>
            </a:r>
            <a:r>
              <a:rPr lang="en-US" sz="1400" dirty="0"/>
              <a:t>plays </a:t>
            </a:r>
            <a:r>
              <a:rPr lang="en-US" sz="1400" dirty="0" smtClean="0"/>
              <a:t>MOD/S3M/XM/IT</a:t>
            </a:r>
            <a:r>
              <a:rPr lang="en-US" sz="1400" dirty="0"/>
              <a:t>, supports </a:t>
            </a:r>
            <a:r>
              <a:rPr lang="en-US" sz="1400" dirty="0" smtClean="0"/>
              <a:t>GUS/SB, </a:t>
            </a:r>
            <a:r>
              <a:rPr lang="en-US" sz="1400" dirty="0" err="1" smtClean="0"/>
              <a:t>Watcom</a:t>
            </a:r>
            <a:r>
              <a:rPr lang="en-US" sz="1400" dirty="0" smtClean="0"/>
              <a:t> only, doesn’t work under Windows</a:t>
            </a:r>
            <a:endParaRPr lang="en-US" sz="1400" dirty="0"/>
          </a:p>
          <a:p>
            <a:r>
              <a:rPr lang="en-US" sz="1400" dirty="0" smtClean="0"/>
              <a:t>Useless Module Player - plays MOD/S3M/XM/IT, supports GUS/SB/PC Speaker (yes!), PMODE/EOS/</a:t>
            </a:r>
            <a:r>
              <a:rPr lang="en-US" sz="1400" dirty="0" err="1" smtClean="0"/>
              <a:t>Watcom</a:t>
            </a:r>
            <a:r>
              <a:rPr lang="en-US" sz="1400" dirty="0" smtClean="0"/>
              <a:t>, also hates Windows</a:t>
            </a:r>
          </a:p>
          <a:p>
            <a:r>
              <a:rPr lang="en-US" sz="1400" dirty="0" err="1" smtClean="0"/>
              <a:t>RXMPlay</a:t>
            </a:r>
            <a:r>
              <a:rPr lang="en-US" sz="1400" dirty="0" smtClean="0"/>
              <a:t> – XM only, compact, GUS/SB/AWE32, PMODE/</a:t>
            </a:r>
            <a:r>
              <a:rPr lang="en-US" sz="1400" dirty="0" err="1" smtClean="0"/>
              <a:t>Watcom</a:t>
            </a:r>
            <a:r>
              <a:rPr lang="en-US" sz="1400" dirty="0" smtClean="0"/>
              <a:t>, Windows-friendly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8151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emulators :: virtual machines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108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568952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don’t use them. Not even VMware. Not even Oracle VM </a:t>
            </a:r>
            <a:r>
              <a:rPr lang="en-US" sz="2400" dirty="0" err="1"/>
              <a:t>VirtualBox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since VMs are focused to run newer host systems, they don’t bother to emulate common features being used by DOS high-performance stuff (cycle-accurate VGA emulation, VBE,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Bochs</a:t>
            </a:r>
            <a:r>
              <a:rPr lang="en-US" sz="2400" dirty="0"/>
              <a:t>/QEMU is relatively decent, but </a:t>
            </a:r>
            <a:r>
              <a:rPr lang="en-US" sz="2400" dirty="0" smtClean="0"/>
              <a:t>please </a:t>
            </a:r>
            <a:r>
              <a:rPr lang="en-US" sz="2400" dirty="0"/>
              <a:t>refrain from using them as first-class testing environment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5263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emulators :: </a:t>
            </a:r>
            <a:r>
              <a:rPr lang="en-US" sz="3600" dirty="0" err="1"/>
              <a:t>dosbox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109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699542"/>
            <a:ext cx="8568952" cy="17281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the easiest and most balanced way to test your DOS stuff :)</a:t>
            </a:r>
          </a:p>
          <a:p>
            <a:pPr marL="0" indent="0">
              <a:buNone/>
            </a:pPr>
            <a:r>
              <a:rPr lang="en-US" sz="1600" dirty="0"/>
              <a:t>emulates DOS environment, can mount host folders as disks, floppy and CD images</a:t>
            </a:r>
          </a:p>
          <a:p>
            <a:pPr marL="0" indent="0">
              <a:buNone/>
            </a:pPr>
            <a:r>
              <a:rPr lang="en-US" sz="1600" dirty="0"/>
              <a:t>vanilla </a:t>
            </a:r>
            <a:r>
              <a:rPr lang="en-US" sz="1600" dirty="0">
                <a:hlinkClick r:id="rId3"/>
              </a:rPr>
              <a:t>DOSBox</a:t>
            </a:r>
            <a:r>
              <a:rPr lang="en-US" sz="1600" dirty="0"/>
              <a:t> builds are games-oriented and feature-limited, doesn’t cycle-accurately emulate VGA well, had trouble with tricky stuff, seldom updates</a:t>
            </a:r>
          </a:p>
          <a:p>
            <a:pPr marL="0" indent="0">
              <a:buNone/>
            </a:pPr>
            <a:r>
              <a:rPr lang="en-US" sz="1600" dirty="0"/>
              <a:t>…fortunately, as it’s open-source, better forks exist, i.e. </a:t>
            </a:r>
            <a:r>
              <a:rPr lang="en-US" sz="1600" dirty="0">
                <a:hlinkClick r:id="rId4"/>
              </a:rPr>
              <a:t>DOSBox-X</a:t>
            </a:r>
            <a:r>
              <a:rPr lang="en-US" sz="1600" dirty="0"/>
              <a:t>:</a:t>
            </a:r>
          </a:p>
        </p:txBody>
      </p:sp>
      <p:pic>
        <p:nvPicPr>
          <p:cNvPr id="27650" name="Picture 2" descr="Word for DOS running in DOSBox-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83718"/>
            <a:ext cx="2952327" cy="242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220465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emulates everything from PC/XT to Pentium Pro/MMX, and even PC-98!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perfect VGA emulation (still improving but runs 99% of demos great), great SB/GUS support, emulates SVGA (as S3 Trio64) and 3dfx Voodoo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boot and run Windows 3.x/95/98 (if you really </a:t>
            </a:r>
            <a:r>
              <a:rPr lang="en-US" sz="1600" dirty="0" smtClean="0"/>
              <a:t>want it)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works on Windows, Linux and </a:t>
            </a:r>
            <a:r>
              <a:rPr lang="en-US" sz="1600" dirty="0" err="1"/>
              <a:t>macOS</a:t>
            </a:r>
            <a:r>
              <a:rPr lang="en-US" sz="1600" dirty="0"/>
              <a:t>, and even able to run under real </a:t>
            </a:r>
            <a:r>
              <a:rPr lang="en-US" sz="1600" dirty="0" smtClean="0"/>
              <a:t>MS-DOS </a:t>
            </a:r>
            <a:r>
              <a:rPr lang="en-US" sz="1600" dirty="0"/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71822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the golden age:: 1996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Toasted by Cubic Team &amp; $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(1996)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Inside by CNCD (1996)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Contrast by </a:t>
            </a:r>
            <a:r>
              <a:rPr lang="en-US" dirty="0" err="1">
                <a:sym typeface="Wingdings" panose="05000000000000000000" pitchFamily="2" charset="2"/>
              </a:rPr>
              <a:t>Oxygene</a:t>
            </a:r>
            <a:r>
              <a:rPr lang="en-US" dirty="0">
                <a:sym typeface="Wingdings" panose="05000000000000000000" pitchFamily="2" charset="2"/>
              </a:rPr>
              <a:t> (1996)</a:t>
            </a: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26648"/>
            <a:ext cx="2354510" cy="176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19512"/>
            <a:ext cx="2848113" cy="178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26648"/>
            <a:ext cx="2808312" cy="175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ym typeface="Wingdings" panose="05000000000000000000" pitchFamily="2" charset="2"/>
              </a:rPr>
              <a:t>... </a:t>
            </a:r>
            <a:r>
              <a:rPr lang="en-US" sz="2400" dirty="0" err="1">
                <a:sym typeface="Wingdings" panose="05000000000000000000" pitchFamily="2" charset="2"/>
              </a:rPr>
              <a:t>sqeezing</a:t>
            </a:r>
            <a:r>
              <a:rPr lang="en-US" sz="2400" dirty="0">
                <a:sym typeface="Wingdings" panose="05000000000000000000" pitchFamily="2" charset="2"/>
              </a:rPr>
              <a:t> last bits from </a:t>
            </a:r>
            <a:r>
              <a:rPr lang="en-US" sz="2400" dirty="0" err="1">
                <a:sym typeface="Wingdings" panose="05000000000000000000" pitchFamily="2" charset="2"/>
              </a:rPr>
              <a:t>freedirs</a:t>
            </a:r>
            <a:r>
              <a:rPr lang="en-US" sz="2400" dirty="0">
                <a:sym typeface="Wingdings" panose="05000000000000000000" pitchFamily="2" charset="2"/>
              </a:rPr>
              <a:t> and lens flares …</a:t>
            </a:r>
          </a:p>
        </p:txBody>
      </p:sp>
    </p:spTree>
    <p:extLst>
      <p:ext uri="{BB962C8B-B14F-4D97-AF65-F5344CB8AC3E}">
        <p14:creationId xmlns:p14="http://schemas.microsoft.com/office/powerpoint/2010/main" val="4211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emulators :: </a:t>
            </a:r>
            <a:r>
              <a:rPr lang="en-US" sz="3600" dirty="0">
                <a:hlinkClick r:id="rId3"/>
              </a:rPr>
              <a:t>pcem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110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37332" y="776908"/>
            <a:ext cx="8568952" cy="165082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contrary to DOSBox and like other platforms emulators, emulates full PC environment</a:t>
            </a:r>
          </a:p>
          <a:p>
            <a:r>
              <a:rPr lang="en-US" sz="1800" dirty="0"/>
              <a:t>cycle-exact device emulation (the 8088+GCA configuration runs 8088 MPH almost perfectly)</a:t>
            </a:r>
          </a:p>
          <a:p>
            <a:r>
              <a:rPr lang="en-US" sz="1800" dirty="0"/>
              <a:t>emulates lots of devices (floppy and hard drives, CGA/EGA/VGA + several SVGA models, SB16/AWE32/GUS/</a:t>
            </a:r>
            <a:r>
              <a:rPr lang="en-US" sz="1800" dirty="0" err="1"/>
              <a:t>Interwave</a:t>
            </a:r>
            <a:r>
              <a:rPr lang="en-US" sz="1800" dirty="0"/>
              <a:t>, 3dfx Voodoo and much more)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7332" y="2340625"/>
            <a:ext cx="53427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adjust configuration – from 8088/4.77MHz to Pentium MMX/II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uses real hardware ROMs (not HLE like DOSBox), you have to find them on the Internet and place in emulator ROM folder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stopped active development in 2021 :( latest version released in Dec ‘20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65" y="2537042"/>
            <a:ext cx="3293419" cy="205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6647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sizecoding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111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8496944" cy="4552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art of making audiovisual stuff in extremely tiny </a:t>
            </a:r>
            <a:r>
              <a:rPr lang="en-US" sz="2400" dirty="0" err="1"/>
              <a:t>executables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(512 bytes or less )</a:t>
            </a:r>
          </a:p>
        </p:txBody>
      </p:sp>
      <p:pic>
        <p:nvPicPr>
          <p:cNvPr id="5122" name="Picture 2" descr="screenshot added by superogue on 2021-08-29 21:08: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51670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shot added by gopher on 2021-04-04 00:40: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51670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 added by Digimind on 2021-09-11 22:21: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16" y="3003798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5855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sizecoding</a:t>
            </a:r>
            <a:r>
              <a:rPr lang="en-US" sz="3600" dirty="0"/>
              <a:t> :: why dos?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B49B3F1-2869-B448-B517-BA90D0629123}"/>
              </a:ext>
            </a:extLst>
          </p:cNvPr>
          <p:cNvSpPr txBox="1">
            <a:spLocks/>
          </p:cNvSpPr>
          <p:nvPr/>
        </p:nvSpPr>
        <p:spPr>
          <a:xfrm>
            <a:off x="323528" y="1049962"/>
            <a:ext cx="8280920" cy="37540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600" dirty="0"/>
              <a:t>u</a:t>
            </a:r>
            <a:r>
              <a:rPr lang="ru-RU" sz="1600" dirty="0" err="1" smtClean="0"/>
              <a:t>sually</a:t>
            </a:r>
            <a:r>
              <a:rPr lang="ru-RU" sz="1600" dirty="0"/>
              <a:t>, </a:t>
            </a:r>
            <a:r>
              <a:rPr lang="ru-RU" sz="1600" dirty="0" err="1"/>
              <a:t>larger</a:t>
            </a:r>
            <a:r>
              <a:rPr lang="ru-RU" sz="1600" dirty="0"/>
              <a:t> </a:t>
            </a:r>
            <a:r>
              <a:rPr lang="ru-RU" sz="1600" dirty="0" err="1"/>
              <a:t>size</a:t>
            </a:r>
            <a:r>
              <a:rPr lang="ru-RU" sz="1600" dirty="0"/>
              <a:t> </a:t>
            </a:r>
            <a:r>
              <a:rPr lang="ru-RU" sz="1600" dirty="0" err="1"/>
              <a:t>intros</a:t>
            </a:r>
            <a:r>
              <a:rPr lang="ru-RU" sz="1600" dirty="0"/>
              <a:t> (1k </a:t>
            </a:r>
            <a:r>
              <a:rPr lang="ru-RU" sz="1600" dirty="0" err="1"/>
              <a:t>and</a:t>
            </a:r>
            <a:r>
              <a:rPr lang="ru-RU" sz="1600" dirty="0"/>
              <a:t> </a:t>
            </a:r>
            <a:r>
              <a:rPr lang="ru-RU" sz="1600" dirty="0" err="1"/>
              <a:t>more</a:t>
            </a:r>
            <a:r>
              <a:rPr lang="ru-RU" sz="1600" dirty="0"/>
              <a:t>) </a:t>
            </a:r>
            <a:r>
              <a:rPr lang="ru-RU" sz="1600" dirty="0" err="1"/>
              <a:t>are</a:t>
            </a:r>
            <a:r>
              <a:rPr lang="ru-RU" sz="1600" dirty="0"/>
              <a:t> </a:t>
            </a:r>
            <a:r>
              <a:rPr lang="ru-RU" sz="1600" dirty="0" err="1"/>
              <a:t>coded</a:t>
            </a:r>
            <a:r>
              <a:rPr lang="ru-RU" sz="1600" dirty="0"/>
              <a:t> </a:t>
            </a:r>
            <a:r>
              <a:rPr lang="ru-RU" sz="1600" dirty="0" err="1"/>
              <a:t>for</a:t>
            </a:r>
            <a:r>
              <a:rPr lang="ru-RU" sz="1600" dirty="0"/>
              <a:t> </a:t>
            </a:r>
            <a:r>
              <a:rPr lang="ru-RU" sz="1600" dirty="0" err="1"/>
              <a:t>Windows</a:t>
            </a:r>
            <a:r>
              <a:rPr lang="ru-RU" sz="1600" dirty="0"/>
              <a:t> </a:t>
            </a:r>
            <a:r>
              <a:rPr lang="ru-RU" sz="1600" dirty="0" err="1"/>
              <a:t>or</a:t>
            </a:r>
            <a:r>
              <a:rPr lang="ru-RU" sz="1600" dirty="0"/>
              <a:t> </a:t>
            </a:r>
            <a:r>
              <a:rPr lang="ru-RU" sz="1600" dirty="0" err="1"/>
              <a:t>Linux</a:t>
            </a:r>
            <a:r>
              <a:rPr lang="ru-RU" sz="1600" dirty="0"/>
              <a:t>, </a:t>
            </a:r>
            <a:r>
              <a:rPr lang="ru-RU" sz="1600" dirty="0" err="1"/>
              <a:t>taking</a:t>
            </a:r>
            <a:r>
              <a:rPr lang="ru-RU" sz="1600" dirty="0"/>
              <a:t> </a:t>
            </a:r>
            <a:r>
              <a:rPr lang="ru-RU" sz="1600" dirty="0" err="1"/>
              <a:t>advantage</a:t>
            </a:r>
            <a:r>
              <a:rPr lang="ru-RU" sz="1600" dirty="0"/>
              <a:t> </a:t>
            </a:r>
            <a:r>
              <a:rPr lang="ru-RU" sz="1600" dirty="0" err="1"/>
              <a:t>of</a:t>
            </a:r>
            <a:r>
              <a:rPr lang="ru-RU" sz="1600" dirty="0"/>
              <a:t> </a:t>
            </a:r>
            <a:r>
              <a:rPr lang="ru-RU" sz="1600" dirty="0" err="1"/>
              <a:t>advanced</a:t>
            </a:r>
            <a:r>
              <a:rPr lang="ru-RU" sz="1600" dirty="0"/>
              <a:t> </a:t>
            </a:r>
            <a:r>
              <a:rPr lang="ru-RU" sz="1600" dirty="0" err="1"/>
              <a:t>graphics</a:t>
            </a:r>
            <a:r>
              <a:rPr lang="ru-RU" sz="1600" dirty="0"/>
              <a:t> </a:t>
            </a:r>
            <a:r>
              <a:rPr lang="ru-RU" sz="1600" dirty="0" err="1"/>
              <a:t>capabilities</a:t>
            </a:r>
            <a:endParaRPr lang="en-US" sz="1600" dirty="0"/>
          </a:p>
          <a:p>
            <a:r>
              <a:rPr lang="ru-RU" sz="1600" dirty="0" err="1"/>
              <a:t>in</a:t>
            </a:r>
            <a:r>
              <a:rPr lang="ru-RU" sz="1600" dirty="0"/>
              <a:t> </a:t>
            </a:r>
            <a:r>
              <a:rPr lang="ru-RU" sz="1600" dirty="0" err="1"/>
              <a:t>case</a:t>
            </a:r>
            <a:r>
              <a:rPr lang="ru-RU" sz="1600" dirty="0"/>
              <a:t> </a:t>
            </a:r>
            <a:r>
              <a:rPr lang="ru-RU" sz="1600" dirty="0" err="1"/>
              <a:t>of</a:t>
            </a:r>
            <a:r>
              <a:rPr lang="ru-RU" sz="1600" dirty="0"/>
              <a:t> 512b </a:t>
            </a:r>
            <a:r>
              <a:rPr lang="ru-RU" sz="1600" dirty="0" err="1"/>
              <a:t>or</a:t>
            </a:r>
            <a:r>
              <a:rPr lang="ru-RU" sz="1600" dirty="0"/>
              <a:t> </a:t>
            </a:r>
            <a:r>
              <a:rPr lang="ru-RU" sz="1600" dirty="0" err="1"/>
              <a:t>less</a:t>
            </a:r>
            <a:r>
              <a:rPr lang="ru-RU" sz="1600" dirty="0"/>
              <a:t>, </a:t>
            </a:r>
            <a:r>
              <a:rPr lang="ru-RU" sz="1600" dirty="0" err="1"/>
              <a:t>the</a:t>
            </a:r>
            <a:r>
              <a:rPr lang="ru-RU" sz="1600" dirty="0"/>
              <a:t> EXE </a:t>
            </a:r>
            <a:r>
              <a:rPr lang="ru-RU" sz="1600" dirty="0" err="1"/>
              <a:t>header</a:t>
            </a:r>
            <a:r>
              <a:rPr lang="ru-RU" sz="1600" dirty="0"/>
              <a:t> </a:t>
            </a:r>
            <a:r>
              <a:rPr lang="ru-RU" sz="1600" dirty="0" err="1"/>
              <a:t>alone</a:t>
            </a:r>
            <a:r>
              <a:rPr lang="ru-RU" sz="1600" dirty="0"/>
              <a:t> </a:t>
            </a:r>
            <a:r>
              <a:rPr lang="ru-RU" sz="1600" dirty="0" err="1"/>
              <a:t>eats</a:t>
            </a:r>
            <a:r>
              <a:rPr lang="ru-RU" sz="1600" dirty="0"/>
              <a:t> </a:t>
            </a:r>
            <a:r>
              <a:rPr lang="ru-RU" sz="1600" dirty="0" err="1"/>
              <a:t>about</a:t>
            </a:r>
            <a:r>
              <a:rPr lang="ru-RU" sz="1600" dirty="0"/>
              <a:t> 50-100 </a:t>
            </a:r>
            <a:r>
              <a:rPr lang="ru-RU" sz="1600" dirty="0" err="1"/>
              <a:t>bytes</a:t>
            </a:r>
            <a:r>
              <a:rPr lang="ru-RU" sz="1600" dirty="0"/>
              <a:t> </a:t>
            </a:r>
            <a:r>
              <a:rPr lang="ru-RU" sz="1600" dirty="0" err="1"/>
              <a:t>and</a:t>
            </a:r>
            <a:r>
              <a:rPr lang="ru-RU" sz="1600" dirty="0"/>
              <a:t> </a:t>
            </a:r>
            <a:r>
              <a:rPr lang="ru-RU" sz="1600" dirty="0" err="1"/>
              <a:t>initialization</a:t>
            </a:r>
            <a:r>
              <a:rPr lang="ru-RU" sz="1600" dirty="0"/>
              <a:t> </a:t>
            </a:r>
            <a:r>
              <a:rPr lang="ru-RU" sz="1600" dirty="0" err="1"/>
              <a:t>code</a:t>
            </a:r>
            <a:r>
              <a:rPr lang="ru-RU" sz="1600" dirty="0"/>
              <a:t> </a:t>
            </a:r>
            <a:r>
              <a:rPr lang="ru-RU" sz="1600" dirty="0" err="1"/>
              <a:t>takes</a:t>
            </a:r>
            <a:r>
              <a:rPr lang="ru-RU" sz="1600" dirty="0"/>
              <a:t> </a:t>
            </a:r>
            <a:r>
              <a:rPr lang="ru-RU" sz="1600" dirty="0" err="1"/>
              <a:t>as</a:t>
            </a:r>
            <a:r>
              <a:rPr lang="ru-RU" sz="1600" dirty="0"/>
              <a:t> </a:t>
            </a:r>
            <a:r>
              <a:rPr lang="ru-RU" sz="1600" dirty="0" err="1"/>
              <a:t>much</a:t>
            </a:r>
            <a:r>
              <a:rPr lang="ru-RU" sz="1600" dirty="0"/>
              <a:t> </a:t>
            </a:r>
            <a:r>
              <a:rPr lang="ru-RU" sz="1600" dirty="0" err="1"/>
              <a:t>as</a:t>
            </a:r>
            <a:r>
              <a:rPr lang="ru-RU" sz="1600" dirty="0"/>
              <a:t> </a:t>
            </a:r>
            <a:r>
              <a:rPr lang="ru-RU" sz="1600" dirty="0" err="1"/>
              <a:t>same</a:t>
            </a:r>
            <a:r>
              <a:rPr lang="ru-RU" sz="1600" dirty="0"/>
              <a:t>, </a:t>
            </a:r>
            <a:r>
              <a:rPr lang="ru-RU" sz="1600" dirty="0" err="1"/>
              <a:t>if</a:t>
            </a:r>
            <a:r>
              <a:rPr lang="ru-RU" sz="1600" dirty="0"/>
              <a:t> </a:t>
            </a:r>
            <a:r>
              <a:rPr lang="ru-RU" sz="1600" dirty="0" err="1"/>
              <a:t>not</a:t>
            </a:r>
            <a:r>
              <a:rPr lang="ru-RU" sz="1600" dirty="0"/>
              <a:t> </a:t>
            </a:r>
            <a:r>
              <a:rPr lang="ru-RU" sz="1600" dirty="0" err="1"/>
              <a:t>more</a:t>
            </a:r>
            <a:r>
              <a:rPr lang="ru-RU" sz="1600" dirty="0"/>
              <a:t>!</a:t>
            </a:r>
          </a:p>
          <a:p>
            <a:r>
              <a:rPr lang="af-ZA" sz="1600" dirty="0"/>
              <a:t>i</a:t>
            </a:r>
            <a:r>
              <a:rPr lang="ru-RU" sz="1600" dirty="0" smtClean="0"/>
              <a:t>n </a:t>
            </a:r>
            <a:r>
              <a:rPr lang="ru-RU" sz="1600" dirty="0" err="1"/>
              <a:t>contrast</a:t>
            </a:r>
            <a:r>
              <a:rPr lang="ru-RU" sz="1600" dirty="0"/>
              <a:t>, DOS .COM </a:t>
            </a:r>
            <a:r>
              <a:rPr lang="ru-RU" sz="1600" dirty="0" err="1"/>
              <a:t>files</a:t>
            </a:r>
            <a:r>
              <a:rPr lang="ru-RU" sz="1600" dirty="0"/>
              <a:t> </a:t>
            </a:r>
            <a:r>
              <a:rPr lang="ru-RU" sz="1600" dirty="0" err="1"/>
              <a:t>are</a:t>
            </a:r>
            <a:r>
              <a:rPr lang="ru-RU" sz="1600" dirty="0"/>
              <a:t> </a:t>
            </a:r>
            <a:r>
              <a:rPr lang="ru-RU" sz="1600" dirty="0" err="1"/>
              <a:t>just</a:t>
            </a:r>
            <a:r>
              <a:rPr lang="ru-RU" sz="1600" dirty="0"/>
              <a:t> </a:t>
            </a:r>
            <a:r>
              <a:rPr lang="ru-RU" sz="1600" dirty="0" err="1"/>
              <a:t>pure</a:t>
            </a:r>
            <a:r>
              <a:rPr lang="ru-RU" sz="1600" dirty="0"/>
              <a:t> </a:t>
            </a:r>
            <a:r>
              <a:rPr lang="ru-RU" sz="1600" dirty="0" err="1"/>
              <a:t>header-less</a:t>
            </a:r>
            <a:r>
              <a:rPr lang="ru-RU" sz="1600" dirty="0"/>
              <a:t> </a:t>
            </a:r>
            <a:r>
              <a:rPr lang="ru-RU" sz="1600" dirty="0" err="1"/>
              <a:t>executables</a:t>
            </a:r>
            <a:r>
              <a:rPr lang="ru-RU" sz="1600" dirty="0"/>
              <a:t>, </a:t>
            </a:r>
            <a:r>
              <a:rPr lang="ru-RU" sz="1600" dirty="0" err="1"/>
              <a:t>and</a:t>
            </a:r>
            <a:r>
              <a:rPr lang="ru-RU" sz="1600" dirty="0"/>
              <a:t> </a:t>
            </a:r>
            <a:r>
              <a:rPr lang="ru-RU" sz="1600" dirty="0" err="1"/>
              <a:t>graphics</a:t>
            </a:r>
            <a:r>
              <a:rPr lang="ru-RU" sz="1600" dirty="0"/>
              <a:t>/</a:t>
            </a:r>
            <a:r>
              <a:rPr lang="ru-RU" sz="1600" dirty="0" err="1"/>
              <a:t>sound</a:t>
            </a:r>
            <a:r>
              <a:rPr lang="ru-RU" sz="1600" dirty="0"/>
              <a:t> </a:t>
            </a:r>
            <a:r>
              <a:rPr lang="ru-RU" sz="1600" dirty="0" err="1"/>
              <a:t>initilaization</a:t>
            </a:r>
            <a:r>
              <a:rPr lang="ru-RU" sz="1600" dirty="0"/>
              <a:t> </a:t>
            </a:r>
            <a:r>
              <a:rPr lang="ru-RU" sz="1600" dirty="0" err="1"/>
              <a:t>takes</a:t>
            </a:r>
            <a:r>
              <a:rPr lang="ru-RU" sz="1600" dirty="0"/>
              <a:t> </a:t>
            </a:r>
            <a:r>
              <a:rPr lang="ru-RU" sz="1600" dirty="0" err="1"/>
              <a:t>only</a:t>
            </a:r>
            <a:r>
              <a:rPr lang="ru-RU" sz="1600" dirty="0"/>
              <a:t> </a:t>
            </a:r>
            <a:r>
              <a:rPr lang="ru-RU" sz="1600" dirty="0" err="1"/>
              <a:t>several</a:t>
            </a:r>
            <a:r>
              <a:rPr lang="ru-RU" sz="1600" dirty="0"/>
              <a:t> </a:t>
            </a:r>
            <a:r>
              <a:rPr lang="ru-RU" sz="1600" dirty="0" err="1"/>
              <a:t>dozens</a:t>
            </a:r>
            <a:r>
              <a:rPr lang="ru-RU" sz="1600" dirty="0"/>
              <a:t> </a:t>
            </a:r>
            <a:r>
              <a:rPr lang="ru-RU" sz="1600" dirty="0" err="1"/>
              <a:t>bytes</a:t>
            </a:r>
            <a:r>
              <a:rPr lang="ru-RU" sz="1600" dirty="0"/>
              <a:t> </a:t>
            </a:r>
          </a:p>
          <a:p>
            <a:r>
              <a:rPr lang="af-ZA" sz="1600" dirty="0"/>
              <a:t>c</a:t>
            </a:r>
            <a:r>
              <a:rPr lang="ru-RU" sz="1600" dirty="0" err="1" smtClean="0"/>
              <a:t>ons</a:t>
            </a:r>
            <a:r>
              <a:rPr lang="ru-RU" sz="1600" dirty="0"/>
              <a:t>: </a:t>
            </a:r>
            <a:r>
              <a:rPr lang="ru-RU" sz="1600" dirty="0" err="1"/>
              <a:t>no</a:t>
            </a:r>
            <a:r>
              <a:rPr lang="ru-RU" sz="1600" dirty="0"/>
              <a:t> </a:t>
            </a:r>
            <a:r>
              <a:rPr lang="ru-RU" sz="1600" dirty="0" err="1"/>
              <a:t>fancy</a:t>
            </a:r>
            <a:r>
              <a:rPr lang="ru-RU" sz="1600" dirty="0"/>
              <a:t> </a:t>
            </a:r>
            <a:r>
              <a:rPr lang="ru-RU" sz="1600" dirty="0" err="1"/>
              <a:t>hardware</a:t>
            </a:r>
            <a:r>
              <a:rPr lang="ru-RU" sz="1600" dirty="0"/>
              <a:t> </a:t>
            </a:r>
            <a:r>
              <a:rPr lang="ru-RU" sz="1600" dirty="0" smtClean="0"/>
              <a:t>3D, </a:t>
            </a:r>
            <a:r>
              <a:rPr lang="ru-RU" sz="1600" dirty="0"/>
              <a:t>16-bit </a:t>
            </a:r>
            <a:r>
              <a:rPr lang="ru-RU" sz="1600" dirty="0" err="1"/>
              <a:t>code</a:t>
            </a:r>
            <a:r>
              <a:rPr lang="ru-RU" sz="1600" dirty="0"/>
              <a:t> </a:t>
            </a:r>
            <a:r>
              <a:rPr lang="ru-RU" sz="1600" dirty="0" err="1"/>
              <a:t>by</a:t>
            </a:r>
            <a:r>
              <a:rPr lang="ru-RU" sz="1600" dirty="0"/>
              <a:t> </a:t>
            </a:r>
            <a:r>
              <a:rPr lang="ru-RU" sz="1600" dirty="0" err="1"/>
              <a:t>default</a:t>
            </a:r>
            <a:endParaRPr lang="ru-RU" sz="1600" dirty="0"/>
          </a:p>
          <a:p>
            <a:pPr marL="0" indent="0">
              <a:buNone/>
            </a:pPr>
            <a:r>
              <a:rPr lang="af-ZA" sz="1600" dirty="0"/>
              <a:t>o</a:t>
            </a:r>
            <a:r>
              <a:rPr lang="ru-RU" sz="1600" dirty="0" smtClean="0"/>
              <a:t>n </a:t>
            </a:r>
            <a:r>
              <a:rPr lang="ru-RU" sz="1600" dirty="0" err="1"/>
              <a:t>the</a:t>
            </a:r>
            <a:r>
              <a:rPr lang="ru-RU" sz="1600" dirty="0"/>
              <a:t> </a:t>
            </a:r>
            <a:r>
              <a:rPr lang="ru-RU" sz="1600" dirty="0" err="1"/>
              <a:t>other</a:t>
            </a:r>
            <a:r>
              <a:rPr lang="ru-RU" sz="1600" dirty="0"/>
              <a:t> </a:t>
            </a:r>
            <a:r>
              <a:rPr lang="ru-RU" sz="1600" dirty="0" err="1"/>
              <a:t>hand</a:t>
            </a:r>
            <a:r>
              <a:rPr lang="ru-RU" sz="1600" dirty="0"/>
              <a:t>, </a:t>
            </a:r>
            <a:r>
              <a:rPr lang="ru-RU" sz="1600" dirty="0" err="1" smtClean="0"/>
              <a:t>accessing</a:t>
            </a:r>
            <a:r>
              <a:rPr lang="en-US" sz="1600" dirty="0" smtClean="0"/>
              <a:t> i.e.</a:t>
            </a:r>
            <a:r>
              <a:rPr lang="ru-RU" sz="1600" dirty="0" smtClean="0"/>
              <a:t> </a:t>
            </a:r>
            <a:r>
              <a:rPr lang="ru-RU" sz="1600" dirty="0"/>
              <a:t>VRAM </a:t>
            </a:r>
            <a:r>
              <a:rPr lang="ru-RU" sz="1600" dirty="0" err="1"/>
              <a:t>or</a:t>
            </a:r>
            <a:r>
              <a:rPr lang="ru-RU" sz="1600" dirty="0"/>
              <a:t> </a:t>
            </a:r>
            <a:r>
              <a:rPr lang="ru-RU" sz="1600" dirty="0" err="1"/>
              <a:t>playing</a:t>
            </a:r>
            <a:r>
              <a:rPr lang="ru-RU" sz="1600" dirty="0"/>
              <a:t> </a:t>
            </a:r>
            <a:r>
              <a:rPr lang="ru-RU" sz="1600" dirty="0" err="1"/>
              <a:t>sound</a:t>
            </a:r>
            <a:r>
              <a:rPr lang="ru-RU" sz="1600" dirty="0"/>
              <a:t> </a:t>
            </a:r>
            <a:r>
              <a:rPr lang="ru-RU" sz="1600" dirty="0" err="1"/>
              <a:t>is</a:t>
            </a:r>
            <a:r>
              <a:rPr lang="ru-RU" sz="1600" dirty="0"/>
              <a:t> </a:t>
            </a:r>
            <a:r>
              <a:rPr lang="ru-RU" sz="1600" dirty="0" err="1" smtClean="0"/>
              <a:t>easier</a:t>
            </a:r>
            <a:r>
              <a:rPr lang="en-US" sz="1600" dirty="0" smtClean="0"/>
              <a:t> and smaller code-wise</a:t>
            </a:r>
            <a:r>
              <a:rPr lang="ru-RU" sz="1600" dirty="0" smtClean="0"/>
              <a:t> </a:t>
            </a:r>
            <a:r>
              <a:rPr lang="ru-RU" sz="1600" dirty="0" err="1"/>
              <a:t>than</a:t>
            </a:r>
            <a:r>
              <a:rPr lang="ru-RU" sz="1600" dirty="0"/>
              <a:t> </a:t>
            </a:r>
            <a:r>
              <a:rPr lang="en-US" sz="1600" dirty="0" smtClean="0"/>
              <a:t>under Windows</a:t>
            </a:r>
            <a:endParaRPr lang="en-US" sz="1600" dirty="0"/>
          </a:p>
          <a:p>
            <a:r>
              <a:rPr lang="en-US" sz="1600" dirty="0"/>
              <a:t>s</a:t>
            </a:r>
            <a:r>
              <a:rPr lang="en-US" sz="1600" dirty="0" smtClean="0"/>
              <a:t>ome intros even take advantage of high VBE resolutions and modern instruction sets like SSE4/AVX, and everything under DOS! :)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ound is more troublesome, though</a:t>
            </a:r>
          </a:p>
          <a:p>
            <a:pPr lvl="1"/>
            <a:r>
              <a:rPr lang="en-US" sz="1200" dirty="0" smtClean="0"/>
              <a:t>MIDI is easiest to use, following by </a:t>
            </a:r>
            <a:r>
              <a:rPr lang="en-US" sz="1200" dirty="0" err="1" smtClean="0"/>
              <a:t>Covox</a:t>
            </a:r>
            <a:r>
              <a:rPr lang="en-US" sz="1200" dirty="0" smtClean="0"/>
              <a:t> and PC Speaker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594650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23478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sizecoding</a:t>
            </a:r>
            <a:r>
              <a:rPr lang="en-US" sz="3600" dirty="0"/>
              <a:t> </a:t>
            </a:r>
            <a:r>
              <a:rPr lang="en-US" sz="3600" dirty="0" smtClean="0"/>
              <a:t>:: tricks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113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xmlns="" id="{1B49B3F1-2869-B448-B517-BA90D0629123}"/>
              </a:ext>
            </a:extLst>
          </p:cNvPr>
          <p:cNvSpPr txBox="1">
            <a:spLocks/>
          </p:cNvSpPr>
          <p:nvPr/>
        </p:nvSpPr>
        <p:spPr>
          <a:xfrm>
            <a:off x="289248" y="878004"/>
            <a:ext cx="8219256" cy="36100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hlinkClick r:id="rId3"/>
              </a:rPr>
              <a:t>sizecoding.org </a:t>
            </a:r>
            <a:r>
              <a:rPr lang="en-US" sz="1600" dirty="0" smtClean="0"/>
              <a:t>provides lots of incredibly valuable info about tiny intro tips and tricks</a:t>
            </a:r>
          </a:p>
          <a:p>
            <a:r>
              <a:rPr lang="en-US" sz="1600" dirty="0" smtClean="0"/>
              <a:t>linear modes like 320x200 256 colors are the easiest and fastest to work with</a:t>
            </a:r>
          </a:p>
          <a:p>
            <a:r>
              <a:rPr lang="en-US" sz="1600" dirty="0" smtClean="0"/>
              <a:t>.COM files suits best for </a:t>
            </a:r>
            <a:r>
              <a:rPr lang="en-US" sz="1600" dirty="0" err="1" smtClean="0"/>
              <a:t>sizecoding</a:t>
            </a:r>
            <a:r>
              <a:rPr lang="en-US" sz="1600" dirty="0" smtClean="0"/>
              <a:t>, and you can even write your intro in a boot </a:t>
            </a:r>
            <a:r>
              <a:rPr lang="en-US" sz="1600" dirty="0" err="1" smtClean="0"/>
              <a:t>sectpr</a:t>
            </a:r>
            <a:r>
              <a:rPr lang="en-US" sz="1600" dirty="0" smtClean="0"/>
              <a:t>!  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uring .COM startup, several registers are set to known state, so you can use default values to save some bytes</a:t>
            </a:r>
          </a:p>
          <a:p>
            <a:r>
              <a:rPr lang="en-US" sz="1600" dirty="0" smtClean="0"/>
              <a:t>enable listing output in your assembler and mark the hot spots with long </a:t>
            </a:r>
            <a:r>
              <a:rPr lang="en-US" sz="1600" dirty="0" err="1" smtClean="0"/>
              <a:t>opcodes</a:t>
            </a:r>
            <a:r>
              <a:rPr lang="en-US" sz="1600" dirty="0" smtClean="0"/>
              <a:t> your code, then prioritize them for size optimizing</a:t>
            </a:r>
          </a:p>
          <a:p>
            <a:r>
              <a:rPr lang="en-US" sz="1600" dirty="0" smtClean="0"/>
              <a:t>use full 16-bit register for simple instructions (</a:t>
            </a:r>
            <a:r>
              <a:rPr lang="en-US" sz="1600" dirty="0" err="1" smtClean="0"/>
              <a:t>dec</a:t>
            </a:r>
            <a:r>
              <a:rPr lang="en-US" sz="1600" dirty="0" smtClean="0"/>
              <a:t>, </a:t>
            </a:r>
            <a:r>
              <a:rPr lang="en-US" sz="1600" dirty="0" err="1" smtClean="0"/>
              <a:t>inc</a:t>
            </a:r>
            <a:r>
              <a:rPr lang="en-US" sz="1600" dirty="0" smtClean="0"/>
              <a:t>, add and so on), take a look on 1-byte instructions (</a:t>
            </a:r>
            <a:r>
              <a:rPr lang="en-US" sz="1600" dirty="0" err="1" smtClean="0"/>
              <a:t>movs</a:t>
            </a:r>
            <a:r>
              <a:rPr lang="en-US" sz="1600" dirty="0" smtClean="0"/>
              <a:t>/</a:t>
            </a:r>
            <a:r>
              <a:rPr lang="en-US" sz="1600" dirty="0" err="1" smtClean="0"/>
              <a:t>stos</a:t>
            </a:r>
            <a:r>
              <a:rPr lang="en-US" sz="1600" dirty="0" smtClean="0"/>
              <a:t>/</a:t>
            </a:r>
            <a:r>
              <a:rPr lang="en-US" sz="1600" dirty="0" err="1" smtClean="0"/>
              <a:t>xlat</a:t>
            </a:r>
            <a:r>
              <a:rPr lang="en-US" sz="1600" dirty="0" smtClean="0"/>
              <a:t>/etc.)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se code as floating point constants – can really save a byte or two, if not more :)</a:t>
            </a:r>
          </a:p>
          <a:p>
            <a:r>
              <a:rPr lang="en-US" sz="1600" dirty="0" smtClean="0"/>
              <a:t>even default VGA palette can be useful, esp</a:t>
            </a:r>
            <a:r>
              <a:rPr lang="en-US" sz="1600" dirty="0"/>
              <a:t>.</a:t>
            </a:r>
            <a:r>
              <a:rPr lang="en-US" sz="1600" dirty="0" smtClean="0"/>
              <a:t> if you’re running out of free space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495188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c</a:t>
            </a:r>
            <a:r>
              <a:rPr lang="en-US" sz="3600" dirty="0" smtClean="0"/>
              <a:t>losing words :: tips &amp; advices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114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xmlns="" id="{1B49B3F1-2869-B448-B517-BA90D0629123}"/>
              </a:ext>
            </a:extLst>
          </p:cNvPr>
          <p:cNvSpPr txBox="1">
            <a:spLocks/>
          </p:cNvSpPr>
          <p:nvPr/>
        </p:nvSpPr>
        <p:spPr>
          <a:xfrm>
            <a:off x="323528" y="1049962"/>
            <a:ext cx="8424936" cy="37540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</a:t>
            </a:r>
            <a:r>
              <a:rPr lang="en-US" sz="1800" dirty="0" smtClean="0"/>
              <a:t>earn from others, don’t hesitate to look into code sources</a:t>
            </a:r>
          </a:p>
          <a:p>
            <a:r>
              <a:rPr lang="en-US" sz="1800" dirty="0"/>
              <a:t>b</a:t>
            </a:r>
            <a:r>
              <a:rPr lang="en-US" sz="1800" dirty="0" smtClean="0"/>
              <a:t>ut at the same time, be creative! restrain from blatantly </a:t>
            </a:r>
            <a:r>
              <a:rPr lang="en-US" sz="1800" dirty="0" err="1" smtClean="0"/>
              <a:t>riping</a:t>
            </a:r>
            <a:r>
              <a:rPr lang="en-US" sz="1800" dirty="0" smtClean="0"/>
              <a:t> and copying effects, add something from yourself :)</a:t>
            </a:r>
          </a:p>
          <a:p>
            <a:r>
              <a:rPr lang="en-US" sz="1800" dirty="0" smtClean="0"/>
              <a:t>test your production on as much machines/platforms as you can</a:t>
            </a:r>
          </a:p>
          <a:p>
            <a:r>
              <a:rPr lang="en-US" sz="1800" dirty="0"/>
              <a:t>d</a:t>
            </a:r>
            <a:r>
              <a:rPr lang="en-US" sz="1800" dirty="0" smtClean="0"/>
              <a:t>o not lock out on specific hardware </a:t>
            </a:r>
            <a:r>
              <a:rPr lang="en-US" sz="1800" dirty="0"/>
              <a:t>w</a:t>
            </a:r>
            <a:r>
              <a:rPr lang="en-US" sz="1800" dirty="0" smtClean="0"/>
              <a:t>ithout a reason (like making a Pentium/VESA demo GUS-only)	</a:t>
            </a:r>
          </a:p>
          <a:p>
            <a:pPr lvl="1"/>
            <a:r>
              <a:rPr lang="en-US" sz="1600" dirty="0" smtClean="0"/>
              <a:t>yea, </a:t>
            </a:r>
            <a:r>
              <a:rPr lang="en-US" sz="1600" dirty="0" err="1" smtClean="0"/>
              <a:t>Gargaj</a:t>
            </a:r>
            <a:r>
              <a:rPr lang="en-US" sz="1600" dirty="0" smtClean="0"/>
              <a:t>, I’m talking about you :)</a:t>
            </a:r>
          </a:p>
          <a:p>
            <a:r>
              <a:rPr lang="en-US" sz="1800" dirty="0"/>
              <a:t>p</a:t>
            </a:r>
            <a:r>
              <a:rPr lang="en-US" sz="1800" dirty="0" smtClean="0"/>
              <a:t>rovide a decent video capture, but try to forget about real HW enjoyers :)</a:t>
            </a:r>
          </a:p>
          <a:p>
            <a:r>
              <a:rPr lang="en-US" sz="1800" dirty="0"/>
              <a:t>d</a:t>
            </a:r>
            <a:r>
              <a:rPr lang="en-US" sz="1800" dirty="0" smtClean="0"/>
              <a:t>on’t be afraid of your first steps, create, release, learn and improve</a:t>
            </a:r>
          </a:p>
          <a:p>
            <a:pPr lvl="1"/>
            <a:r>
              <a:rPr lang="en-US" sz="1600" dirty="0" smtClean="0"/>
              <a:t>everything is evolving iteratively</a:t>
            </a:r>
            <a:endParaRPr lang="en-US" sz="2000" dirty="0" smtClean="0"/>
          </a:p>
          <a:p>
            <a:endParaRPr lang="en-US" sz="2000" dirty="0" smtClean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980860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115</a:t>
            </a:fld>
            <a:endParaRPr lang="ru-RU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619672" y="1995686"/>
            <a:ext cx="5976664" cy="128565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dirty="0" smtClean="0"/>
              <a:t>Q &amp; A time :)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4084054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116</a:t>
            </a:fld>
            <a:endParaRPr lang="ru-RU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421804" y="1984772"/>
            <a:ext cx="8136904" cy="128565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dirty="0" smtClean="0"/>
              <a:t>….and don’t forget to come to Combined 256b Intro Compo!...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4443958"/>
            <a:ext cx="4603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…and other compos @ Demodulation as well :)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119479" y="3256681"/>
            <a:ext cx="4741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r>
              <a:rPr lang="en-US" dirty="0" err="1" smtClean="0"/>
              <a:t>i</a:t>
            </a:r>
            <a:r>
              <a:rPr lang="en-US" dirty="0" smtClean="0"/>
              <a:t> made a little surprise for you, IBM PC lovers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thanks for reading and watching!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117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xmlns="" id="{1B49B3F1-2869-B448-B517-BA90D0629123}"/>
              </a:ext>
            </a:extLst>
          </p:cNvPr>
          <p:cNvSpPr txBox="1">
            <a:spLocks/>
          </p:cNvSpPr>
          <p:nvPr/>
        </p:nvSpPr>
        <p:spPr>
          <a:xfrm>
            <a:off x="179513" y="1131590"/>
            <a:ext cx="5040559" cy="7296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seminar materials</a:t>
            </a:r>
            <a:r>
              <a:rPr lang="en-US" sz="2000" dirty="0"/>
              <a:t> </a:t>
            </a:r>
            <a:r>
              <a:rPr lang="en-US" sz="2000" dirty="0" smtClean="0"/>
              <a:t>(with examples)</a:t>
            </a:r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github.com/wbcbz7/yadm21_seminar</a:t>
            </a:r>
            <a:r>
              <a:rPr lang="en-US" sz="2000" dirty="0" smtClean="0"/>
              <a:t> </a:t>
            </a:r>
            <a:endParaRPr lang="ru-RU" sz="2000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227" y="1347614"/>
            <a:ext cx="2886917" cy="288691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5772" y="3075806"/>
            <a:ext cx="30243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contacts:</a:t>
            </a:r>
          </a:p>
          <a:p>
            <a:r>
              <a:rPr lang="en-US" sz="2000" dirty="0" smtClean="0">
                <a:hlinkClick r:id="rId5"/>
              </a:rPr>
              <a:t>wbcbz7.at(at)gmail.com</a:t>
            </a:r>
            <a:endParaRPr lang="en-US" sz="2000" dirty="0" smtClean="0"/>
          </a:p>
          <a:p>
            <a:r>
              <a:rPr lang="en-US" sz="2000" dirty="0" smtClean="0">
                <a:hlinkClick r:id="rId6"/>
              </a:rPr>
              <a:t>https://t.me/wbcbz7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discord: wbcbz7#3519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13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</a:t>
            </a:r>
            <a:r>
              <a:rPr lang="en-US" sz="3600" dirty="0">
                <a:sym typeface="Wingdings" panose="05000000000000000000" pitchFamily="2" charset="2"/>
              </a:rPr>
              <a:t>the transfiguration </a:t>
            </a:r>
            <a:r>
              <a:rPr lang="en-US" sz="3600" dirty="0"/>
              <a:t>:: 1997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12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Boost by Doomsday (1997)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Square by Pulse (1997)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Stash by The Black Lotus (1997)</a:t>
            </a:r>
          </a:p>
        </p:txBody>
      </p:sp>
      <p:pic>
        <p:nvPicPr>
          <p:cNvPr id="20482" name="Picture 2" descr="https://media.demozoo.org/screens/o/12/17/e497.460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662"/>
            <a:ext cx="2701238" cy="20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22643"/>
            <a:ext cx="2855664" cy="178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... getting backed by Pentium and High Color …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1" y="1922643"/>
            <a:ext cx="2809544" cy="175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9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</a:t>
            </a:r>
            <a:r>
              <a:rPr lang="en-US" sz="3600" dirty="0">
                <a:sym typeface="Wingdings" panose="05000000000000000000" pitchFamily="2" charset="2"/>
              </a:rPr>
              <a:t>the transfiguration </a:t>
            </a:r>
            <a:r>
              <a:rPr lang="en-US" sz="3600" dirty="0"/>
              <a:t>:: 1998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13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te-2rb by TPOLM (1998)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Kkowboy</a:t>
            </a:r>
            <a:r>
              <a:rPr lang="en-US" dirty="0">
                <a:sym typeface="Wingdings" panose="05000000000000000000" pitchFamily="2" charset="2"/>
              </a:rPr>
              <a:t> by Blasphemy &amp; Purple (1998)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651870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State of Mind by Bomb (1998)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ym typeface="Wingdings" panose="05000000000000000000" pitchFamily="2" charset="2"/>
              </a:rPr>
              <a:t>... moving </a:t>
            </a:r>
            <a:r>
              <a:rPr lang="en-US" sz="2400" dirty="0" smtClean="0">
                <a:sym typeface="Wingdings" panose="05000000000000000000" pitchFamily="2" charset="2"/>
              </a:rPr>
              <a:t>towards paying more attention </a:t>
            </a:r>
            <a:r>
              <a:rPr lang="en-US" sz="2400" dirty="0">
                <a:sym typeface="Wingdings" panose="05000000000000000000" pitchFamily="2" charset="2"/>
              </a:rPr>
              <a:t>design in lieu of code …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5" y="1752513"/>
            <a:ext cx="2625613" cy="196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851670"/>
            <a:ext cx="2835026" cy="177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694354"/>
            <a:ext cx="2703124" cy="202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</a:t>
            </a:r>
            <a:r>
              <a:rPr lang="en-US" sz="3600" dirty="0">
                <a:sym typeface="Wingdings" panose="05000000000000000000" pitchFamily="2" charset="2"/>
              </a:rPr>
              <a:t>the transfiguration </a:t>
            </a:r>
            <a:r>
              <a:rPr lang="en-US" sz="3600" dirty="0"/>
              <a:t>:: 1999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14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>
                <a:sym typeface="Wingdings" panose="05000000000000000000" pitchFamily="2" charset="2"/>
              </a:rPr>
              <a:t>bakkslide</a:t>
            </a:r>
            <a:r>
              <a:rPr lang="en-US" dirty="0">
                <a:sym typeface="Wingdings" panose="05000000000000000000" pitchFamily="2" charset="2"/>
              </a:rPr>
              <a:t> 7 by </a:t>
            </a:r>
            <a:r>
              <a:rPr lang="en-US" dirty="0" err="1">
                <a:sym typeface="Wingdings" panose="05000000000000000000" pitchFamily="2" charset="2"/>
              </a:rPr>
              <a:t>Hellcore</a:t>
            </a:r>
            <a:r>
              <a:rPr lang="en-US" dirty="0">
                <a:sym typeface="Wingdings" panose="05000000000000000000" pitchFamily="2" charset="2"/>
              </a:rPr>
              <a:t> &amp; </a:t>
            </a:r>
            <a:r>
              <a:rPr lang="en-US" dirty="0" err="1">
                <a:sym typeface="Wingdings" panose="05000000000000000000" pitchFamily="2" charset="2"/>
              </a:rPr>
              <a:t>Omnicolour</a:t>
            </a:r>
            <a:r>
              <a:rPr lang="en-US" dirty="0">
                <a:sym typeface="Wingdings" panose="05000000000000000000" pitchFamily="2" charset="2"/>
              </a:rPr>
              <a:t> (1999)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Discloned</a:t>
            </a:r>
            <a:r>
              <a:rPr lang="en-US" dirty="0">
                <a:sym typeface="Wingdings" panose="05000000000000000000" pitchFamily="2" charset="2"/>
              </a:rPr>
              <a:t> by </a:t>
            </a:r>
            <a:r>
              <a:rPr lang="en-US" dirty="0" err="1">
                <a:sym typeface="Wingdings" panose="05000000000000000000" pitchFamily="2" charset="2"/>
              </a:rPr>
              <a:t>Haujobb</a:t>
            </a:r>
            <a:r>
              <a:rPr lang="en-US" dirty="0">
                <a:sym typeface="Wingdings" panose="05000000000000000000" pitchFamily="2" charset="2"/>
              </a:rPr>
              <a:t> (1999)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915816" y="3797627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>
                <a:sym typeface="Wingdings" panose="05000000000000000000" pitchFamily="2" charset="2"/>
              </a:rPr>
              <a:t>moralhardcandy</a:t>
            </a:r>
            <a:r>
              <a:rPr lang="en-US" dirty="0">
                <a:sym typeface="Wingdings" panose="05000000000000000000" pitchFamily="2" charset="2"/>
              </a:rPr>
              <a:t> by Blasphemy (1999)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... and finally heading towards world of Windows …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25548"/>
            <a:ext cx="2664296" cy="199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4" y="1721823"/>
            <a:ext cx="2655863" cy="199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 descr="https://media.demozoo.org/screens/o/4a/12/af79.393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50" y="1721823"/>
            <a:ext cx="2680406" cy="20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</a:t>
            </a:r>
            <a:r>
              <a:rPr lang="en-US" sz="3600" dirty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15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3888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during 1999-2000, the PC scene almost entirely moved on Windows, exploring new 3D accelerated horizons, running towards more polygons and </a:t>
            </a:r>
            <a:r>
              <a:rPr lang="en-US" sz="2800" dirty="0" err="1">
                <a:sym typeface="Wingdings" panose="05000000000000000000" pitchFamily="2" charset="2"/>
              </a:rPr>
              <a:t>shaders</a:t>
            </a:r>
            <a:r>
              <a:rPr lang="en-US" sz="2800" dirty="0">
                <a:sym typeface="Wingdings" panose="05000000000000000000" pitchFamily="2" charset="2"/>
              </a:rPr>
              <a:t>….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but in recent 10 years with a strong </a:t>
            </a:r>
            <a:r>
              <a:rPr lang="en-US" sz="2800" dirty="0" err="1">
                <a:sym typeface="Wingdings" panose="05000000000000000000" pitchFamily="2" charset="2"/>
              </a:rPr>
              <a:t>retroscene</a:t>
            </a:r>
            <a:r>
              <a:rPr lang="en-US" sz="2800" dirty="0">
                <a:sym typeface="Wingdings" panose="05000000000000000000" pitchFamily="2" charset="2"/>
              </a:rPr>
              <a:t> movement pushing from above, the DOS scene starts to resurrect (or </a:t>
            </a:r>
            <a:r>
              <a:rPr lang="en-US" sz="2800" dirty="0" err="1">
                <a:sym typeface="Wingdings" panose="05000000000000000000" pitchFamily="2" charset="2"/>
              </a:rPr>
              <a:t>kinda</a:t>
            </a:r>
            <a:r>
              <a:rPr lang="en-US" sz="2800" dirty="0">
                <a:sym typeface="Wingdings" panose="05000000000000000000" pitchFamily="2" charset="2"/>
              </a:rPr>
              <a:t>?...)</a:t>
            </a:r>
          </a:p>
        </p:txBody>
      </p:sp>
    </p:spTree>
    <p:extLst>
      <p:ext uri="{BB962C8B-B14F-4D97-AF65-F5344CB8AC3E}">
        <p14:creationId xmlns:p14="http://schemas.microsoft.com/office/powerpoint/2010/main" val="18345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</a:t>
            </a:r>
            <a:r>
              <a:rPr lang="en-US" sz="3600" dirty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16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sym typeface="Wingdings" panose="05000000000000000000" pitchFamily="2" charset="2"/>
              </a:rPr>
              <a:t>r</a:t>
            </a:r>
            <a:r>
              <a:rPr lang="en-US" sz="2400" dirty="0" err="1" smtClean="0">
                <a:sym typeface="Wingdings" panose="05000000000000000000" pitchFamily="2" charset="2"/>
              </a:rPr>
              <a:t>eserching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platfoms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known for so many years…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131840" y="4227934"/>
            <a:ext cx="5688632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ym typeface="Wingdings" panose="05000000000000000000" pitchFamily="2" charset="2"/>
              </a:rPr>
              <a:t>...and squeezing last bits from ancient PCs</a:t>
            </a:r>
          </a:p>
        </p:txBody>
      </p:sp>
      <p:pic>
        <p:nvPicPr>
          <p:cNvPr id="23554" name="Picture 2" descr="https://media.demozoo.org/screens/o/f7/e6/4438.850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427734"/>
            <a:ext cx="2754306" cy="18362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51520" y="4299942"/>
            <a:ext cx="2574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8088 MPH by Hornet &amp; CRTC &amp; Desire (2015)</a:t>
            </a:r>
          </a:p>
        </p:txBody>
      </p:sp>
      <p:pic>
        <p:nvPicPr>
          <p:cNvPr id="23556" name="Picture 4" descr="https://media.demozoo.org/screens/o/17/9a/bb35.2983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78" y="1275606"/>
            <a:ext cx="2649894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475911" y="3022670"/>
            <a:ext cx="2090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cöncept</a:t>
            </a:r>
            <a:r>
              <a:rPr lang="en-US" dirty="0">
                <a:sym typeface="Wingdings" panose="05000000000000000000" pitchFamily="2" charset="2"/>
              </a:rPr>
              <a:t> by </a:t>
            </a:r>
            <a:r>
              <a:rPr lang="en-US" dirty="0" err="1">
                <a:sym typeface="Wingdings" panose="05000000000000000000" pitchFamily="2" charset="2"/>
              </a:rPr>
              <a:t>Ümlaüt</a:t>
            </a:r>
            <a:r>
              <a:rPr lang="en-US" dirty="0">
                <a:sym typeface="Wingdings" panose="05000000000000000000" pitchFamily="2" charset="2"/>
              </a:rPr>
              <a:t> Design (2021)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b="8438"/>
          <a:stretch/>
        </p:blipFill>
        <p:spPr bwMode="auto">
          <a:xfrm>
            <a:off x="3275855" y="1284911"/>
            <a:ext cx="2640955" cy="1646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407034" y="3022670"/>
            <a:ext cx="237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  Rave On by Satori &amp; da </a:t>
            </a:r>
            <a:r>
              <a:rPr lang="en-US" dirty="0" err="1">
                <a:sym typeface="Wingdings" panose="05000000000000000000" pitchFamily="2" charset="2"/>
              </a:rPr>
              <a:t>Jormas</a:t>
            </a:r>
            <a:r>
              <a:rPr lang="en-US" dirty="0">
                <a:sym typeface="Wingdings" panose="05000000000000000000" pitchFamily="2" charset="2"/>
              </a:rPr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16249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</a:t>
            </a:r>
            <a:r>
              <a:rPr lang="en-US" sz="3600" dirty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17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ym typeface="Wingdings" panose="05000000000000000000" pitchFamily="2" charset="2"/>
              </a:rPr>
              <a:t>… as well as packing visuals to as less bytes as you can</a:t>
            </a:r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5606"/>
            <a:ext cx="2592288" cy="161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1792" y="2931790"/>
            <a:ext cx="2596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tube by 3SC (256b, 2001) </a:t>
            </a:r>
            <a:endParaRPr lang="ru-RU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6" y="1275606"/>
            <a:ext cx="2643209" cy="165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6450685" y="2931790"/>
            <a:ext cx="2065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Memories by Desire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(256b, 2020) </a:t>
            </a:r>
            <a:endParaRPr lang="ru-RU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75606"/>
            <a:ext cx="2592288" cy="161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3059832" y="2931790"/>
            <a:ext cx="300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Gyroid</a:t>
            </a:r>
            <a:r>
              <a:rPr lang="en-US" dirty="0">
                <a:sym typeface="Wingdings" panose="05000000000000000000" pitchFamily="2" charset="2"/>
              </a:rPr>
              <a:t> by </a:t>
            </a:r>
            <a:r>
              <a:rPr lang="en-US" dirty="0" err="1">
                <a:sym typeface="Wingdings" panose="05000000000000000000" pitchFamily="2" charset="2"/>
              </a:rPr>
              <a:t>Řrřola</a:t>
            </a:r>
            <a:r>
              <a:rPr lang="en-US" dirty="0">
                <a:sym typeface="Wingdings" panose="05000000000000000000" pitchFamily="2" charset="2"/>
              </a:rPr>
              <a:t> (128b, 2021) </a:t>
            </a:r>
            <a:endParaRPr lang="ru-RU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80224"/>
            <a:ext cx="2376264" cy="1484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3923928" y="4083918"/>
            <a:ext cx="4133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Blake 32 by Marquee Design (32b, 2021)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29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23478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my own experience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18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7544" y="24277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17848" y="713656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I also had quite a large scene career period associated with </a:t>
            </a:r>
            <a:r>
              <a:rPr lang="en-US" sz="1600" dirty="0" err="1" smtClean="0">
                <a:sym typeface="Wingdings" panose="05000000000000000000" pitchFamily="2" charset="2"/>
              </a:rPr>
              <a:t>oldskool</a:t>
            </a:r>
            <a:r>
              <a:rPr lang="en-US" sz="1600" dirty="0" smtClean="0">
                <a:sym typeface="Wingdings" panose="05000000000000000000" pitchFamily="2" charset="2"/>
              </a:rPr>
              <a:t> PC stuff (and still have :) so </a:t>
            </a:r>
            <a:r>
              <a:rPr lang="en-US" sz="1600" dirty="0">
                <a:sym typeface="Wingdings" panose="05000000000000000000" pitchFamily="2" charset="2"/>
              </a:rPr>
              <a:t>I’ve made a couple of demos back then</a:t>
            </a:r>
            <a:r>
              <a:rPr lang="en-US" sz="1600" dirty="0" smtClean="0">
                <a:sym typeface="Wingdings" panose="05000000000000000000" pitchFamily="2" charset="2"/>
              </a:rPr>
              <a:t>…</a:t>
            </a:r>
            <a:endParaRPr lang="ru-RU" sz="1600" dirty="0"/>
          </a:p>
        </p:txBody>
      </p:sp>
      <p:pic>
        <p:nvPicPr>
          <p:cNvPr id="4098" name="Picture 2" descr="F:\emul\DOSBox-X\latest_build\capture\uribin_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14822"/>
            <a:ext cx="2471936" cy="154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3528" y="2912626"/>
            <a:ext cx="23391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ym typeface="Wingdings" panose="05000000000000000000" pitchFamily="2" charset="2"/>
                <a:hlinkClick r:id="rId4"/>
              </a:rPr>
              <a:t>u</a:t>
            </a:r>
            <a:r>
              <a:rPr lang="en-US" sz="1400" i="1" dirty="0" smtClean="0">
                <a:sym typeface="Wingdings" panose="05000000000000000000" pitchFamily="2" charset="2"/>
                <a:hlinkClick r:id="rId4"/>
              </a:rPr>
              <a:t>ribin</a:t>
            </a:r>
            <a:r>
              <a:rPr lang="en-US" sz="1400" i="1" dirty="0" smtClean="0">
                <a:sym typeface="Wingdings" panose="05000000000000000000" pitchFamily="2" charset="2"/>
              </a:rPr>
              <a:t> (2016) – Pentium/VESA</a:t>
            </a:r>
            <a:br>
              <a:rPr lang="en-US" sz="1400" i="1" dirty="0" smtClean="0">
                <a:sym typeface="Wingdings" panose="05000000000000000000" pitchFamily="2" charset="2"/>
              </a:rPr>
            </a:br>
            <a:r>
              <a:rPr lang="en-US" sz="1400" i="1" dirty="0" smtClean="0">
                <a:sym typeface="Wingdings" panose="05000000000000000000" pitchFamily="2" charset="2"/>
              </a:rPr>
              <a:t>2</a:t>
            </a:r>
            <a:r>
              <a:rPr lang="en-US" sz="1400" i="1" baseline="30000" dirty="0" smtClean="0">
                <a:sym typeface="Wingdings" panose="05000000000000000000" pitchFamily="2" charset="2"/>
              </a:rPr>
              <a:t>nd</a:t>
            </a:r>
            <a:r>
              <a:rPr lang="en-US" sz="1400" i="1" dirty="0" smtClean="0">
                <a:sym typeface="Wingdings" panose="05000000000000000000" pitchFamily="2" charset="2"/>
              </a:rPr>
              <a:t> @ </a:t>
            </a:r>
            <a:r>
              <a:rPr lang="en-US" sz="1400" i="1" dirty="0" err="1" smtClean="0">
                <a:sym typeface="Wingdings" panose="05000000000000000000" pitchFamily="2" charset="2"/>
              </a:rPr>
              <a:t>multimatograf</a:t>
            </a:r>
            <a:r>
              <a:rPr lang="en-US" sz="1400" i="1" dirty="0" smtClean="0">
                <a:sym typeface="Wingdings" panose="05000000000000000000" pitchFamily="2" charset="2"/>
              </a:rPr>
              <a:t> 2016</a:t>
            </a:r>
            <a:endParaRPr lang="ru-RU" sz="14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108510" y="223165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3203848" y="2883996"/>
            <a:ext cx="2610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ym typeface="Wingdings" panose="05000000000000000000" pitchFamily="2" charset="2"/>
                <a:hlinkClick r:id="rId5"/>
              </a:rPr>
              <a:t>v</a:t>
            </a:r>
            <a:r>
              <a:rPr lang="en-US" sz="1400" i="1" dirty="0" smtClean="0">
                <a:sym typeface="Wingdings" panose="05000000000000000000" pitchFamily="2" charset="2"/>
                <a:hlinkClick r:id="rId5"/>
              </a:rPr>
              <a:t>olatile</a:t>
            </a:r>
            <a:r>
              <a:rPr lang="en-US" sz="1400" i="1" dirty="0" smtClean="0">
                <a:sym typeface="Wingdings" panose="05000000000000000000" pitchFamily="2" charset="2"/>
              </a:rPr>
              <a:t> (2016) – Pentium/</a:t>
            </a:r>
            <a:r>
              <a:rPr lang="en-US" sz="1400" i="1" dirty="0" err="1" smtClean="0">
                <a:sym typeface="Wingdings" panose="05000000000000000000" pitchFamily="2" charset="2"/>
              </a:rPr>
              <a:t>HiColor</a:t>
            </a:r>
            <a:r>
              <a:rPr lang="en-US" sz="1400" i="1" dirty="0" smtClean="0">
                <a:sym typeface="Wingdings" panose="05000000000000000000" pitchFamily="2" charset="2"/>
              </a:rPr>
              <a:t/>
            </a:r>
            <a:br>
              <a:rPr lang="en-US" sz="1400" i="1" dirty="0" smtClean="0">
                <a:sym typeface="Wingdings" panose="05000000000000000000" pitchFamily="2" charset="2"/>
              </a:rPr>
            </a:br>
            <a:r>
              <a:rPr lang="en-US" sz="1400" i="1" dirty="0" smtClean="0">
                <a:sym typeface="Wingdings" panose="05000000000000000000" pitchFamily="2" charset="2"/>
              </a:rPr>
              <a:t>1st @ Chaos Constructions 2016</a:t>
            </a:r>
            <a:endParaRPr lang="ru-RU" sz="1400" i="1" dirty="0"/>
          </a:p>
        </p:txBody>
      </p:sp>
      <p:pic>
        <p:nvPicPr>
          <p:cNvPr id="4099" name="Picture 3" descr="F:\emul\DOSBox-X\latest_build\capture\volatile_0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73447"/>
            <a:ext cx="2498008" cy="15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emul\DOSBox-X\latest_build\capture\v8df_0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350" y="2231658"/>
            <a:ext cx="2734122" cy="170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5689666" y="4064754"/>
            <a:ext cx="3395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smtClean="0">
                <a:sym typeface="Wingdings" panose="05000000000000000000" pitchFamily="2" charset="2"/>
                <a:hlinkClick r:id="rId8"/>
              </a:rPr>
              <a:t>#vologda8df</a:t>
            </a:r>
            <a:r>
              <a:rPr lang="en-US" sz="1400" i="1" dirty="0" smtClean="0">
                <a:sym typeface="Wingdings" panose="05000000000000000000" pitchFamily="2" charset="2"/>
              </a:rPr>
              <a:t> (2015) – 286/EGA (</a:t>
            </a:r>
            <a:r>
              <a:rPr lang="en-US" sz="1400" i="1" dirty="0" err="1" smtClean="0">
                <a:sym typeface="Wingdings" panose="05000000000000000000" pitchFamily="2" charset="2"/>
              </a:rPr>
              <a:t>partyhack</a:t>
            </a:r>
            <a:r>
              <a:rPr lang="en-US" sz="1400" i="1" dirty="0" smtClean="0">
                <a:sym typeface="Wingdings" panose="05000000000000000000" pitchFamily="2" charset="2"/>
              </a:rPr>
              <a:t> :)</a:t>
            </a:r>
            <a:br>
              <a:rPr lang="en-US" sz="1400" i="1" dirty="0" smtClean="0">
                <a:sym typeface="Wingdings" panose="05000000000000000000" pitchFamily="2" charset="2"/>
              </a:rPr>
            </a:br>
            <a:r>
              <a:rPr lang="en-US" sz="1400" i="1" dirty="0" smtClean="0">
                <a:sym typeface="Wingdings" panose="05000000000000000000" pitchFamily="2" charset="2"/>
              </a:rPr>
              <a:t>2nd @ </a:t>
            </a:r>
            <a:r>
              <a:rPr lang="en-US" sz="1400" i="1" dirty="0" err="1" smtClean="0">
                <a:sym typeface="Wingdings" panose="05000000000000000000" pitchFamily="2" charset="2"/>
              </a:rPr>
              <a:t>multimatograf</a:t>
            </a:r>
            <a:r>
              <a:rPr lang="en-US" sz="1400" i="1" dirty="0" smtClean="0">
                <a:sym typeface="Wingdings" panose="05000000000000000000" pitchFamily="2" charset="2"/>
              </a:rPr>
              <a:t> 2015</a:t>
            </a:r>
            <a:endParaRPr lang="ru-RU" sz="1400" i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699792" y="3999924"/>
            <a:ext cx="2610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ym typeface="Wingdings" panose="05000000000000000000" pitchFamily="2" charset="2"/>
                <a:hlinkClick r:id="rId9"/>
              </a:rPr>
              <a:t>b</a:t>
            </a:r>
            <a:r>
              <a:rPr lang="en-US" sz="1400" i="1" dirty="0" smtClean="0">
                <a:sym typeface="Wingdings" panose="05000000000000000000" pitchFamily="2" charset="2"/>
                <a:hlinkClick r:id="rId9"/>
              </a:rPr>
              <a:t>lash</a:t>
            </a:r>
            <a:r>
              <a:rPr lang="en-US" sz="1400" i="1" dirty="0" smtClean="0">
                <a:sym typeface="Wingdings" panose="05000000000000000000" pitchFamily="2" charset="2"/>
              </a:rPr>
              <a:t> (2015) – 486/Pentium/VGA</a:t>
            </a:r>
            <a:br>
              <a:rPr lang="en-US" sz="1400" i="1" dirty="0" smtClean="0">
                <a:sym typeface="Wingdings" panose="05000000000000000000" pitchFamily="2" charset="2"/>
              </a:rPr>
            </a:br>
            <a:r>
              <a:rPr lang="en-US" sz="1400" i="1" dirty="0" smtClean="0">
                <a:sym typeface="Wingdings" panose="05000000000000000000" pitchFamily="2" charset="2"/>
              </a:rPr>
              <a:t>1st @ </a:t>
            </a:r>
            <a:r>
              <a:rPr lang="en-US" sz="1400" i="1" dirty="0" err="1" smtClean="0">
                <a:sym typeface="Wingdings" panose="05000000000000000000" pitchFamily="2" charset="2"/>
              </a:rPr>
              <a:t>Demosplash</a:t>
            </a:r>
            <a:r>
              <a:rPr lang="en-US" sz="1400" i="1" dirty="0" smtClean="0">
                <a:sym typeface="Wingdings" panose="05000000000000000000" pitchFamily="2" charset="2"/>
              </a:rPr>
              <a:t> 2015</a:t>
            </a:r>
            <a:endParaRPr lang="ru-RU" sz="1400" i="1" dirty="0"/>
          </a:p>
        </p:txBody>
      </p:sp>
      <p:pic>
        <p:nvPicPr>
          <p:cNvPr id="4101" name="Picture 5" descr="F:\emul\DOSBox-X\latest_build\capture\blash_0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9" y="3605299"/>
            <a:ext cx="2148345" cy="134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71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23478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my own experience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19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7544" y="24277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44947" y="3219822"/>
            <a:ext cx="2470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ym typeface="Wingdings" panose="05000000000000000000" pitchFamily="2" charset="2"/>
                <a:hlinkClick r:id="rId3"/>
              </a:rPr>
              <a:t>s</a:t>
            </a:r>
            <a:r>
              <a:rPr lang="en-US" sz="1400" i="1" dirty="0" smtClean="0">
                <a:sym typeface="Wingdings" panose="05000000000000000000" pitchFamily="2" charset="2"/>
                <a:hlinkClick r:id="rId3"/>
              </a:rPr>
              <a:t>pirwd </a:t>
            </a:r>
            <a:r>
              <a:rPr lang="en-US" sz="1400" i="1" dirty="0" smtClean="0">
                <a:sym typeface="Wingdings" panose="05000000000000000000" pitchFamily="2" charset="2"/>
              </a:rPr>
              <a:t>(2016) – 256b/FPU/VGA</a:t>
            </a:r>
            <a:br>
              <a:rPr lang="en-US" sz="1400" i="1" dirty="0" smtClean="0">
                <a:sym typeface="Wingdings" panose="05000000000000000000" pitchFamily="2" charset="2"/>
              </a:rPr>
            </a:br>
            <a:r>
              <a:rPr lang="en-US" sz="1400" i="1" dirty="0" smtClean="0">
                <a:sym typeface="Wingdings" panose="05000000000000000000" pitchFamily="2" charset="2"/>
              </a:rPr>
              <a:t>2</a:t>
            </a:r>
            <a:r>
              <a:rPr lang="en-US" sz="1400" i="1" baseline="30000" dirty="0" smtClean="0">
                <a:sym typeface="Wingdings" panose="05000000000000000000" pitchFamily="2" charset="2"/>
              </a:rPr>
              <a:t>nd</a:t>
            </a:r>
            <a:r>
              <a:rPr lang="en-US" sz="1400" i="1" dirty="0" smtClean="0">
                <a:sym typeface="Wingdings" panose="05000000000000000000" pitchFamily="2" charset="2"/>
              </a:rPr>
              <a:t> @ </a:t>
            </a:r>
            <a:r>
              <a:rPr lang="en-US" sz="1400" i="1" dirty="0" err="1" smtClean="0">
                <a:sym typeface="Wingdings" panose="05000000000000000000" pitchFamily="2" charset="2"/>
              </a:rPr>
              <a:t>DiHalt</a:t>
            </a:r>
            <a:r>
              <a:rPr lang="en-US" sz="1400" i="1" dirty="0" smtClean="0">
                <a:sym typeface="Wingdings" panose="05000000000000000000" pitchFamily="2" charset="2"/>
              </a:rPr>
              <a:t> 2016</a:t>
            </a:r>
            <a:endParaRPr lang="ru-RU" sz="14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108510" y="223165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3419872" y="3507854"/>
            <a:ext cx="242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smtClean="0">
                <a:sym typeface="Wingdings" panose="05000000000000000000" pitchFamily="2" charset="2"/>
                <a:hlinkClick r:id="rId4"/>
              </a:rPr>
              <a:t>pxor</a:t>
            </a:r>
            <a:r>
              <a:rPr lang="en-US" sz="1400" i="1" dirty="0" smtClean="0">
                <a:sym typeface="Wingdings" panose="05000000000000000000" pitchFamily="2" charset="2"/>
              </a:rPr>
              <a:t> (2017) – 256b/8088/CGA!</a:t>
            </a:r>
            <a:br>
              <a:rPr lang="en-US" sz="1400" i="1" dirty="0" smtClean="0">
                <a:sym typeface="Wingdings" panose="05000000000000000000" pitchFamily="2" charset="2"/>
              </a:rPr>
            </a:br>
            <a:r>
              <a:rPr lang="en-US" sz="1400" i="1" dirty="0" smtClean="0">
                <a:sym typeface="Wingdings" panose="05000000000000000000" pitchFamily="2" charset="2"/>
              </a:rPr>
              <a:t>7th @ </a:t>
            </a:r>
            <a:r>
              <a:rPr lang="en-US" sz="1400" i="1" dirty="0" err="1" smtClean="0">
                <a:sym typeface="Wingdings" panose="05000000000000000000" pitchFamily="2" charset="2"/>
              </a:rPr>
              <a:t>Multimatograf</a:t>
            </a:r>
            <a:r>
              <a:rPr lang="en-US" sz="1400" i="1" dirty="0" smtClean="0">
                <a:sym typeface="Wingdings" panose="05000000000000000000" pitchFamily="2" charset="2"/>
              </a:rPr>
              <a:t> 2017</a:t>
            </a:r>
            <a:endParaRPr lang="ru-RU" sz="1400" i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84095" y="3920738"/>
            <a:ext cx="2206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sym typeface="Wingdings" panose="05000000000000000000" pitchFamily="2" charset="2"/>
                <a:hlinkClick r:id="rId5"/>
              </a:rPr>
              <a:t>m</a:t>
            </a:r>
            <a:r>
              <a:rPr lang="en-US" sz="1400" i="1" dirty="0" smtClean="0">
                <a:sym typeface="Wingdings" panose="05000000000000000000" pitchFamily="2" charset="2"/>
                <a:hlinkClick r:id="rId5"/>
              </a:rPr>
              <a:t>ikrowave</a:t>
            </a:r>
            <a:r>
              <a:rPr lang="en-US" sz="1400" i="1" dirty="0" smtClean="0">
                <a:sym typeface="Wingdings" panose="05000000000000000000" pitchFamily="2" charset="2"/>
              </a:rPr>
              <a:t> (2017) – </a:t>
            </a:r>
            <a:r>
              <a:rPr lang="en-US" sz="1400" i="1" dirty="0" err="1" smtClean="0">
                <a:sym typeface="Wingdings" panose="05000000000000000000" pitchFamily="2" charset="2"/>
              </a:rPr>
              <a:t>HiColor</a:t>
            </a:r>
            <a:endParaRPr lang="en-US" sz="1400" i="1" dirty="0" smtClean="0">
              <a:sym typeface="Wingdings" panose="05000000000000000000" pitchFamily="2" charset="2"/>
            </a:endParaRPr>
          </a:p>
          <a:p>
            <a:pPr algn="ctr"/>
            <a:r>
              <a:rPr lang="en-US" sz="1400" i="1" dirty="0" smtClean="0">
                <a:sym typeface="Wingdings" panose="05000000000000000000" pitchFamily="2" charset="2"/>
              </a:rPr>
              <a:t>7th @ CC 2017</a:t>
            </a:r>
            <a:endParaRPr lang="ru-RU" sz="140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03560" y="763153"/>
            <a:ext cx="250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.. as well as tiny intros …</a:t>
            </a:r>
            <a:endParaRPr lang="ru-RU" dirty="0"/>
          </a:p>
        </p:txBody>
      </p:sp>
      <p:pic>
        <p:nvPicPr>
          <p:cNvPr id="5122" name="Picture 2" descr="screenshot added by wbc\\bz7 on 2017-04-29 23:40: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51670"/>
            <a:ext cx="2641000" cy="16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shot added by sensenstahl on 2016-07-04 17:40: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48" y="1242814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 added by wbc\\bz7 on 2017-08-26 20:43:5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36" y="2231658"/>
            <a:ext cx="2702528" cy="168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5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why? what?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</a:t>
            </a:fld>
            <a:endParaRPr lang="ru-RU"/>
          </a:p>
        </p:txBody>
      </p:sp>
      <p:sp>
        <p:nvSpPr>
          <p:cNvPr id="25" name="Объект 2"/>
          <p:cNvSpPr txBox="1">
            <a:spLocks/>
          </p:cNvSpPr>
          <p:nvPr/>
        </p:nvSpPr>
        <p:spPr>
          <a:xfrm>
            <a:off x="475928" y="843558"/>
            <a:ext cx="8344544" cy="3528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ym typeface="Wingdings" panose="05000000000000000000" pitchFamily="2" charset="2"/>
              </a:rPr>
              <a:t>w</a:t>
            </a:r>
            <a:r>
              <a:rPr lang="en-US" sz="2000" dirty="0" smtClean="0">
                <a:sym typeface="Wingdings" panose="05000000000000000000" pitchFamily="2" charset="2"/>
              </a:rPr>
              <a:t>hile most of other </a:t>
            </a:r>
            <a:r>
              <a:rPr lang="en-US" sz="2000" dirty="0" err="1" smtClean="0">
                <a:sym typeface="Wingdings" panose="05000000000000000000" pitchFamily="2" charset="2"/>
              </a:rPr>
              <a:t>oldskool</a:t>
            </a:r>
            <a:r>
              <a:rPr lang="en-US" sz="2000" dirty="0" smtClean="0">
                <a:sym typeface="Wingdings" panose="05000000000000000000" pitchFamily="2" charset="2"/>
              </a:rPr>
              <a:t> platforms live through </a:t>
            </a:r>
            <a:r>
              <a:rPr lang="en-US" sz="2000" dirty="0" smtClean="0">
                <a:sym typeface="Wingdings" panose="05000000000000000000" pitchFamily="2" charset="2"/>
              </a:rPr>
              <a:t>s</a:t>
            </a:r>
            <a:r>
              <a:rPr lang="en-US" sz="2000" dirty="0" smtClean="0">
                <a:sym typeface="Wingdings" panose="05000000000000000000" pitchFamily="2" charset="2"/>
              </a:rPr>
              <a:t>pik</a:t>
            </a:r>
            <a:r>
              <a:rPr lang="en-US" sz="2000" dirty="0" smtClean="0">
                <a:sym typeface="Wingdings" panose="05000000000000000000" pitchFamily="2" charset="2"/>
              </a:rPr>
              <a:t>e </a:t>
            </a:r>
            <a:r>
              <a:rPr lang="en-US" sz="2000" dirty="0" smtClean="0">
                <a:sym typeface="Wingdings" panose="05000000000000000000" pitchFamily="2" charset="2"/>
              </a:rPr>
              <a:t>of  </a:t>
            </a:r>
            <a:r>
              <a:rPr lang="en-US" sz="2000" dirty="0" err="1" smtClean="0">
                <a:sym typeface="Wingdings" panose="05000000000000000000" pitchFamily="2" charset="2"/>
              </a:rPr>
              <a:t>retrocomputer</a:t>
            </a:r>
            <a:r>
              <a:rPr lang="en-US" sz="2000" dirty="0" smtClean="0">
                <a:sym typeface="Wingdings" panose="05000000000000000000" pitchFamily="2" charset="2"/>
              </a:rPr>
              <a:t> interest, PC is no an exception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ym typeface="Wingdings" panose="05000000000000000000" pitchFamily="2" charset="2"/>
              </a:rPr>
              <a:t>d</a:t>
            </a:r>
            <a:r>
              <a:rPr lang="en-US" sz="2000" dirty="0" smtClean="0">
                <a:sym typeface="Wingdings" panose="05000000000000000000" pitchFamily="2" charset="2"/>
              </a:rPr>
              <a:t>id you ever wanted to make something for </a:t>
            </a:r>
            <a:r>
              <a:rPr lang="en-US" sz="2000" dirty="0" err="1" smtClean="0">
                <a:sym typeface="Wingdings" panose="05000000000000000000" pitchFamily="2" charset="2"/>
              </a:rPr>
              <a:t>oldskool</a:t>
            </a:r>
            <a:r>
              <a:rPr lang="en-US" sz="2000" dirty="0" smtClean="0">
                <a:sym typeface="Wingdings" panose="05000000000000000000" pitchFamily="2" charset="2"/>
              </a:rPr>
              <a:t> PC but were afraid of? 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ym typeface="Wingdings" panose="05000000000000000000" pitchFamily="2" charset="2"/>
              </a:rPr>
              <a:t>w</a:t>
            </a:r>
            <a:r>
              <a:rPr lang="en-US" sz="2000" dirty="0" smtClean="0">
                <a:sym typeface="Wingdings" panose="05000000000000000000" pitchFamily="2" charset="2"/>
              </a:rPr>
              <a:t>e’ll be focused on these topics: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ym typeface="Wingdings" panose="05000000000000000000" pitchFamily="2" charset="2"/>
              </a:rPr>
              <a:t>PC/DOS scene origins and historic periods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ym typeface="Wingdings" panose="05000000000000000000" pitchFamily="2" charset="2"/>
              </a:rPr>
              <a:t>ardware overview – from original IBM machines to late-90 </a:t>
            </a:r>
            <a:r>
              <a:rPr lang="en-US" sz="2000" dirty="0" err="1" smtClean="0">
                <a:sym typeface="Wingdings" panose="05000000000000000000" pitchFamily="2" charset="2"/>
              </a:rPr>
              <a:t>midskool</a:t>
            </a:r>
            <a:r>
              <a:rPr lang="en-US" sz="2000" dirty="0" smtClean="0">
                <a:sym typeface="Wingdings" panose="05000000000000000000" pitchFamily="2" charset="2"/>
              </a:rPr>
              <a:t> stuff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ym typeface="Wingdings" panose="05000000000000000000" pitchFamily="2" charset="2"/>
              </a:rPr>
              <a:t>i</a:t>
            </a:r>
            <a:r>
              <a:rPr lang="en-US" sz="2000" dirty="0" smtClean="0">
                <a:sym typeface="Wingdings" panose="05000000000000000000" pitchFamily="2" charset="2"/>
              </a:rPr>
              <a:t>n-depth breakdown – x86, VGA and DOS/BIOS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ym typeface="Wingdings" panose="05000000000000000000" pitchFamily="2" charset="2"/>
              </a:rPr>
              <a:t>“</a:t>
            </a:r>
            <a:r>
              <a:rPr lang="en-US" sz="2000" dirty="0" err="1" smtClean="0">
                <a:sym typeface="Wingdings" panose="05000000000000000000" pitchFamily="2" charset="2"/>
              </a:rPr>
              <a:t>ms-dos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scener</a:t>
            </a:r>
            <a:r>
              <a:rPr lang="en-US" sz="2000" dirty="0" smtClean="0">
                <a:sym typeface="Wingdings" panose="05000000000000000000" pitchFamily="2" charset="2"/>
              </a:rPr>
              <a:t> 101” guide – development tools and environment</a:t>
            </a:r>
          </a:p>
        </p:txBody>
      </p:sp>
    </p:spTree>
    <p:extLst>
      <p:ext uri="{BB962C8B-B14F-4D97-AF65-F5344CB8AC3E}">
        <p14:creationId xmlns:p14="http://schemas.microsoft.com/office/powerpoint/2010/main" val="13258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my own experience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20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7544" y="24277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23528" y="952440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oh. by the way, all of my </a:t>
            </a:r>
            <a:r>
              <a:rPr lang="en-US" dirty="0" err="1" smtClean="0">
                <a:sym typeface="Wingdings" panose="05000000000000000000" pitchFamily="2" charset="2"/>
              </a:rPr>
              <a:t>Watcom</a:t>
            </a:r>
            <a:r>
              <a:rPr lang="en-US" dirty="0" smtClean="0">
                <a:sym typeface="Wingdings" panose="05000000000000000000" pitchFamily="2" charset="2"/>
              </a:rPr>
              <a:t> stuff had been open sourced :) 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  <a:hlinkClick r:id="rId3"/>
              </a:rPr>
              <a:t>https://</a:t>
            </a:r>
            <a:r>
              <a:rPr lang="en-US" dirty="0" smtClean="0">
                <a:sym typeface="Wingdings" panose="05000000000000000000" pitchFamily="2" charset="2"/>
                <a:hlinkClick r:id="rId3"/>
              </a:rPr>
              <a:t>github.com/wbcbz7/watcom-stuff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 smtClean="0">
              <a:sym typeface="Wingdings" panose="05000000000000000000" pitchFamily="2" charset="2"/>
            </a:endParaRPr>
          </a:p>
        </p:txBody>
      </p:sp>
      <p:pic>
        <p:nvPicPr>
          <p:cNvPr id="2050" name="Picture 2" descr="http://qrcoder.ru/code/?https%3A%2F%2Fgithub.com%2Fwbcbz7%2Fwatcom-stuff&amp;10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00" y="1419622"/>
            <a:ext cx="2942200" cy="29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c</a:t>
            </a:r>
            <a:r>
              <a:rPr lang="en-US" sz="3600" dirty="0" smtClean="0"/>
              <a:t>omputers :: </a:t>
            </a:r>
            <a:r>
              <a:rPr lang="en-US" sz="3600" dirty="0" err="1" smtClean="0"/>
              <a:t>ibm</a:t>
            </a:r>
            <a:r>
              <a:rPr lang="en-US" sz="3600" dirty="0" smtClean="0"/>
              <a:t> pc and </a:t>
            </a:r>
            <a:r>
              <a:rPr lang="en-US" sz="3600" dirty="0" err="1" smtClean="0"/>
              <a:t>xt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21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61662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ym typeface="Wingdings" panose="05000000000000000000" pitchFamily="2" charset="2"/>
              </a:rPr>
              <a:t>o</a:t>
            </a:r>
            <a:r>
              <a:rPr lang="en-US" sz="1400" dirty="0" smtClean="0">
                <a:sym typeface="Wingdings" panose="05000000000000000000" pitchFamily="2" charset="2"/>
              </a:rPr>
              <a:t>riginally IBM didn’t even intended to step on personal computer market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initial proposals were purchasing design from 3rd party like Atari, later IBM internal “Project Chess” working group developed a prototype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</a:t>
            </a:r>
            <a:r>
              <a:rPr lang="en-US" sz="1400" dirty="0" smtClean="0">
                <a:sym typeface="Wingdings" panose="05000000000000000000" pitchFamily="2" charset="2"/>
              </a:rPr>
              <a:t>everal CPUs were considered, notably TMS9900, MC68000 and i8086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i</a:t>
            </a:r>
            <a:r>
              <a:rPr lang="en-US" sz="1400" dirty="0" smtClean="0">
                <a:sym typeface="Wingdings" panose="05000000000000000000" pitchFamily="2" charset="2"/>
              </a:rPr>
              <a:t>n the end, i8088 (striped-down 8 bit bus 8086 variant) was </a:t>
            </a:r>
            <a:r>
              <a:rPr lang="en-US" sz="1400" dirty="0" smtClean="0">
                <a:sym typeface="Wingdings" panose="05000000000000000000" pitchFamily="2" charset="2"/>
              </a:rPr>
              <a:t>chosen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ym typeface="Wingdings" panose="05000000000000000000" pitchFamily="2" charset="2"/>
              </a:rPr>
              <a:t>i</a:t>
            </a:r>
            <a:r>
              <a:rPr lang="en-US" sz="1400" dirty="0" smtClean="0">
                <a:sym typeface="Wingdings" panose="05000000000000000000" pitchFamily="2" charset="2"/>
              </a:rPr>
              <a:t>n August 12, 1981 - IBM PC was introduced, with i8088 CPU, optional 8087 FPU, and 64 KB of RAM (expandable up to 256 KB), 5.25 inch single/double side FDDs and MDA or CGA display adapter</a:t>
            </a:r>
          </a:p>
          <a:p>
            <a:pPr>
              <a:spcBef>
                <a:spcPts val="0"/>
              </a:spcBef>
            </a:pPr>
            <a:r>
              <a:rPr lang="en-US" sz="1400" dirty="0" smtClean="0"/>
              <a:t>became a large success, sales </a:t>
            </a:r>
            <a:r>
              <a:rPr lang="en-US" sz="1400" dirty="0"/>
              <a:t>exceeded IBM's expectations by as much as 800%, shipping 40,000 PCs a month at one </a:t>
            </a:r>
            <a:r>
              <a:rPr lang="en-US" sz="1400" dirty="0" smtClean="0"/>
              <a:t>point.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</a:t>
            </a:r>
            <a:r>
              <a:rPr lang="en-US" sz="1400" dirty="0" smtClean="0">
                <a:sym typeface="Wingdings" panose="05000000000000000000" pitchFamily="2" charset="2"/>
              </a:rPr>
              <a:t>hipped with PC-DOS (customized IBM version of MS-DOS ), eventually made Microsoft the #1 software developer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gained instant and widespread software and hardware support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ym typeface="Wingdings" panose="05000000000000000000" pitchFamily="2" charset="2"/>
              </a:rPr>
              <a:t>o</a:t>
            </a:r>
            <a:r>
              <a:rPr lang="en-US" sz="1000" dirty="0" smtClean="0">
                <a:sym typeface="Wingdings" panose="05000000000000000000" pitchFamily="2" charset="2"/>
              </a:rPr>
              <a:t>pen architecture and simple design extremely encouraged </a:t>
            </a:r>
            <a:r>
              <a:rPr lang="en-US" sz="1000" dirty="0">
                <a:sym typeface="Wingdings" panose="05000000000000000000" pitchFamily="2" charset="2"/>
              </a:rPr>
              <a:t>n</a:t>
            </a:r>
            <a:r>
              <a:rPr lang="en-US" sz="1000" dirty="0" smtClean="0">
                <a:sym typeface="Wingdings" panose="05000000000000000000" pitchFamily="2" charset="2"/>
              </a:rPr>
              <a:t>ew developers</a:t>
            </a:r>
          </a:p>
          <a:p>
            <a:pPr>
              <a:spcBef>
                <a:spcPts val="0"/>
              </a:spcBef>
            </a:pPr>
            <a:endParaRPr lang="en-US" sz="14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ym typeface="Wingdings" panose="05000000000000000000" pitchFamily="2" charset="2"/>
              </a:rPr>
              <a:t>Later, in 1982, PC/XT entered the market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Added internal hard disk, </a:t>
            </a:r>
            <a:r>
              <a:rPr lang="en-US" sz="1400" dirty="0" smtClean="0">
                <a:sym typeface="Wingdings" panose="05000000000000000000" pitchFamily="2" charset="2"/>
              </a:rPr>
              <a:t>extended </a:t>
            </a:r>
            <a:r>
              <a:rPr lang="en-US" sz="1400" dirty="0" smtClean="0">
                <a:sym typeface="Wingdings" panose="05000000000000000000" pitchFamily="2" charset="2"/>
              </a:rPr>
              <a:t>expansion capability, pumped memory capacity up to 640 KB </a:t>
            </a:r>
          </a:p>
        </p:txBody>
      </p:sp>
      <p:pic>
        <p:nvPicPr>
          <p:cNvPr id="3076" name="Picture 4" descr="https://upload.wikimedia.org/wikipedia/en/thumb/1/11/IBM_PC_XT_5160.JPG/800px-IBM_PC_XT_51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096520"/>
            <a:ext cx="2592288" cy="345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c</a:t>
            </a:r>
            <a:r>
              <a:rPr lang="en-US" sz="3600" dirty="0" smtClean="0"/>
              <a:t>omputers :: </a:t>
            </a:r>
            <a:r>
              <a:rPr lang="en-US" sz="3600" dirty="0" err="1" smtClean="0"/>
              <a:t>ibm</a:t>
            </a:r>
            <a:r>
              <a:rPr lang="en-US" sz="3600" dirty="0" smtClean="0"/>
              <a:t> pc/</a:t>
            </a:r>
            <a:r>
              <a:rPr lang="en-US" sz="3600" dirty="0" err="1" smtClean="0"/>
              <a:t>jr</a:t>
            </a:r>
            <a:r>
              <a:rPr lang="en-US" sz="3600" dirty="0" smtClean="0"/>
              <a:t> and </a:t>
            </a:r>
            <a:r>
              <a:rPr lang="en-US" sz="3600" dirty="0" err="1" smtClean="0"/>
              <a:t>tandy</a:t>
            </a:r>
            <a:r>
              <a:rPr lang="en-US" sz="3600" dirty="0" smtClean="0"/>
              <a:t> 1000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22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25658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ym typeface="Wingdings" panose="05000000000000000000" pitchFamily="2" charset="2"/>
              </a:rPr>
              <a:t>With the success of original PC, IBM  tried to enter home and entertainment market with </a:t>
            </a:r>
            <a:r>
              <a:rPr lang="en-US" sz="1400" dirty="0" err="1" smtClean="0">
                <a:sym typeface="Wingdings" panose="05000000000000000000" pitchFamily="2" charset="2"/>
              </a:rPr>
              <a:t>PCjr</a:t>
            </a:r>
            <a:r>
              <a:rPr lang="en-US" sz="1400" dirty="0" smtClean="0">
                <a:sym typeface="Wingdings" panose="05000000000000000000" pitchFamily="2" charset="2"/>
              </a:rPr>
              <a:t> in 1984</a:t>
            </a:r>
            <a:endParaRPr lang="en-US" sz="1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e</a:t>
            </a:r>
            <a:r>
              <a:rPr lang="en-US" sz="1400" dirty="0" smtClean="0">
                <a:sym typeface="Wingdings" panose="05000000000000000000" pitchFamily="2" charset="2"/>
              </a:rPr>
              <a:t>nhanced sound and graphics capabilities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64 or 128 KB of unified (CPU and video controller shared) RAM 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i</a:t>
            </a:r>
            <a:r>
              <a:rPr lang="en-US" sz="1400" dirty="0" smtClean="0">
                <a:sym typeface="Wingdings" panose="05000000000000000000" pitchFamily="2" charset="2"/>
              </a:rPr>
              <a:t>nternal 5.25’ floppy drive and cartridge slot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ym typeface="Wingdings" panose="05000000000000000000" pitchFamily="2" charset="2"/>
              </a:rPr>
              <a:t>e</a:t>
            </a:r>
            <a:r>
              <a:rPr lang="en-US" sz="1400" dirty="0" smtClean="0">
                <a:sym typeface="Wingdings" panose="05000000000000000000" pitchFamily="2" charset="2"/>
              </a:rPr>
              <a:t>nded up with numerous manufacturing and compatibility issues, becoming a failure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n</a:t>
            </a:r>
            <a:r>
              <a:rPr lang="en-US" sz="1400" dirty="0" smtClean="0">
                <a:sym typeface="Wingdings" panose="05000000000000000000" pitchFamily="2" charset="2"/>
              </a:rPr>
              <a:t>evertheless, some games take advantage of </a:t>
            </a:r>
            <a:r>
              <a:rPr lang="en-US" sz="1400" dirty="0" err="1" smtClean="0">
                <a:sym typeface="Wingdings" panose="05000000000000000000" pitchFamily="2" charset="2"/>
              </a:rPr>
              <a:t>PCjr</a:t>
            </a:r>
            <a:r>
              <a:rPr lang="en-US" sz="1400" dirty="0" smtClean="0">
                <a:sym typeface="Wingdings" panose="05000000000000000000" pitchFamily="2" charset="2"/>
              </a:rPr>
              <a:t> capabilities</a:t>
            </a:r>
          </a:p>
          <a:p>
            <a:pPr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ym typeface="Wingdings" panose="05000000000000000000" pitchFamily="2" charset="2"/>
              </a:rPr>
              <a:t>Tandy 1000 was produced by Tandy Corporation for Radio Shack shops, introduced in 1984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b</a:t>
            </a:r>
            <a:r>
              <a:rPr lang="en-US" sz="1400" dirty="0" smtClean="0">
                <a:sym typeface="Wingdings" panose="05000000000000000000" pitchFamily="2" charset="2"/>
              </a:rPr>
              <a:t>asically with same capabilities as </a:t>
            </a:r>
            <a:r>
              <a:rPr lang="en-US" sz="1400" dirty="0" err="1" smtClean="0">
                <a:sym typeface="Wingdings" panose="05000000000000000000" pitchFamily="2" charset="2"/>
              </a:rPr>
              <a:t>PCjr</a:t>
            </a:r>
            <a:r>
              <a:rPr lang="en-US" sz="1400" dirty="0" smtClean="0">
                <a:sym typeface="Wingdings" panose="05000000000000000000" pitchFamily="2" charset="2"/>
              </a:rPr>
              <a:t>, but fixed obvious flaws like allowing easier memory expansion and DOS compatibility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lower priced than most PC clones, received moderate success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l</a:t>
            </a:r>
            <a:r>
              <a:rPr lang="en-US" sz="1400" dirty="0" smtClean="0">
                <a:sym typeface="Wingdings" panose="05000000000000000000" pitchFamily="2" charset="2"/>
              </a:rPr>
              <a:t>ater SX/LX models further fixed compatibility issues and added more features</a:t>
            </a:r>
            <a:endParaRPr lang="en-US" sz="14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6146" name="Picture 2" descr="Ibm pcjr with displ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880462"/>
            <a:ext cx="1995550" cy="244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ndy 1000 computer origin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04" y="2863052"/>
            <a:ext cx="2232248" cy="18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c</a:t>
            </a:r>
            <a:r>
              <a:rPr lang="en-US" sz="3600" dirty="0" smtClean="0"/>
              <a:t>omputers :: </a:t>
            </a:r>
            <a:r>
              <a:rPr lang="en-US" sz="3600" dirty="0" err="1" smtClean="0"/>
              <a:t>ibm</a:t>
            </a:r>
            <a:r>
              <a:rPr lang="en-US" sz="3600" dirty="0" smtClean="0"/>
              <a:t> pc/at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23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914753"/>
            <a:ext cx="4752528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Released in 1984, marks the start of new PC era 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new Intel 80286 CPU at 6 or 8 MHz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e</a:t>
            </a:r>
            <a:r>
              <a:rPr lang="en-US" sz="1600" dirty="0" smtClean="0">
                <a:sym typeface="Wingdings" panose="05000000000000000000" pitchFamily="2" charset="2"/>
              </a:rPr>
              <a:t>xtended XT system bus to 16 bit (later known as ISA)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optionally bundled with new EGA graphics adapter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e</a:t>
            </a:r>
            <a:r>
              <a:rPr lang="en-US" sz="1600" dirty="0" smtClean="0">
                <a:sym typeface="Wingdings" panose="05000000000000000000" pitchFamily="2" charset="2"/>
              </a:rPr>
              <a:t>nhanced IRQ and DMA support (16 IRQs </a:t>
            </a:r>
            <a:r>
              <a:rPr lang="en-US" sz="1600" dirty="0" err="1" smtClean="0">
                <a:sym typeface="Wingdings" panose="05000000000000000000" pitchFamily="2" charset="2"/>
              </a:rPr>
              <a:t>vs</a:t>
            </a:r>
            <a:r>
              <a:rPr lang="en-US" sz="1600" dirty="0" smtClean="0">
                <a:sym typeface="Wingdings" panose="05000000000000000000" pitchFamily="2" charset="2"/>
              </a:rPr>
              <a:t> 8 in XT, added 3 16-bit DMA channels</a:t>
            </a:r>
            <a:r>
              <a:rPr lang="en-US" sz="1600" dirty="0">
                <a:sym typeface="Wingdings" panose="05000000000000000000" pitchFamily="2" charset="2"/>
              </a:rPr>
              <a:t>)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attery-backed real-time clock using MC146818 IC, with additional storage for date, time and system settings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e</a:t>
            </a:r>
            <a:r>
              <a:rPr lang="en-US" sz="1600" dirty="0" smtClean="0">
                <a:sym typeface="Wingdings" panose="05000000000000000000" pitchFamily="2" charset="2"/>
              </a:rPr>
              <a:t>xpanded memory capacity up to 16 MB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1.2 MB 5.25 FDDs and 16-bit hard disk controller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still being functionally open design, actively cloned by many vendors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m</a:t>
            </a:r>
            <a:r>
              <a:rPr lang="en-US" sz="1200" dirty="0" smtClean="0">
                <a:sym typeface="Wingdings" panose="05000000000000000000" pitchFamily="2" charset="2"/>
              </a:rPr>
              <a:t>odern PCs also retain “AT compatibility” :)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64" y="1275606"/>
            <a:ext cx="3927984" cy="261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78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c</a:t>
            </a:r>
            <a:r>
              <a:rPr lang="en-US" sz="3600" dirty="0" smtClean="0"/>
              <a:t>omputers :: </a:t>
            </a:r>
            <a:r>
              <a:rPr lang="en-US" sz="3600" dirty="0" err="1" smtClean="0"/>
              <a:t>ibm</a:t>
            </a:r>
            <a:r>
              <a:rPr lang="en-US" sz="3600" dirty="0" smtClean="0"/>
              <a:t> ps/2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24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25658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introduced in 1987 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wide range of models – from 8086-based Model 20/25 to high-performance 486 and Pentium machines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software compatible with PC and AT, much like other PC clones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introduced 3.5 inch floppy drives, PS/2 keyboard and mouse interfaces, VGA display adapter and 72-pin SIMM memory modules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moved from 8/16-bit ISA bus to proprietary MCA bus, increasing performance but also locking out independent vendors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overall </a:t>
            </a:r>
            <a:r>
              <a:rPr lang="en-US" sz="1600" dirty="0">
                <a:sym typeface="Wingdings" panose="05000000000000000000" pitchFamily="2" charset="2"/>
              </a:rPr>
              <a:t>being </a:t>
            </a:r>
            <a:r>
              <a:rPr lang="en-US" sz="1600" dirty="0" smtClean="0">
                <a:sym typeface="Wingdings" panose="05000000000000000000" pitchFamily="2" charset="2"/>
              </a:rPr>
              <a:t>more an </a:t>
            </a:r>
            <a:r>
              <a:rPr lang="en-US" sz="1600" dirty="0">
                <a:sym typeface="Wingdings" panose="05000000000000000000" pitchFamily="2" charset="2"/>
              </a:rPr>
              <a:t>attempt to control the entire PC </a:t>
            </a:r>
            <a:r>
              <a:rPr lang="en-US" sz="1600" dirty="0" smtClean="0">
                <a:sym typeface="Wingdings" panose="05000000000000000000" pitchFamily="2" charset="2"/>
              </a:rPr>
              <a:t>market, ultimately failed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IBM then turned into niche PC vendor</a:t>
            </a:r>
            <a:endParaRPr lang="en-US" sz="12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endParaRPr lang="en-US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AutoShape 4" descr="https://upload.wikimedia.org/wikipedia/commons/c/ca/Personal_System_2_Model_25.png"/>
          <p:cNvSpPr>
            <a:spLocks noChangeAspect="1" noChangeArrowheads="1"/>
          </p:cNvSpPr>
          <p:nvPr/>
        </p:nvSpPr>
        <p:spPr bwMode="auto">
          <a:xfrm>
            <a:off x="155575" y="-2879725"/>
            <a:ext cx="52673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91" y="1307008"/>
            <a:ext cx="2632721" cy="299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1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c</a:t>
            </a:r>
            <a:r>
              <a:rPr lang="en-US" sz="3600" dirty="0" smtClean="0"/>
              <a:t>omputers :: meet the clones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25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25658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After IBM PC success, other companies started to produce functional or full clones of original machine, often with expanded capabilities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IBM published schematics and detailed operation info in Technical Reference manuals, only BIOS remained copyrighted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several vendors made clean room implementations, notably American Megatrends, Phoenix and Award Software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1982’s Columbia Data Products MPC 1600 is the first 100% IBM PC compatible clone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f</a:t>
            </a:r>
            <a:r>
              <a:rPr lang="en-US" sz="1600" dirty="0" smtClean="0">
                <a:sym typeface="Wingdings" panose="05000000000000000000" pitchFamily="2" charset="2"/>
              </a:rPr>
              <a:t>irst i386 PC was produced by Compaq in 1986, year before IBM PS/2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by the end of 80s, PC clones became dominant in market, and IBM eventually lost control under PC ecosystem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Intel and Microsoft became the leading force of PC evolution</a:t>
            </a:r>
            <a:endParaRPr lang="en-US" sz="1200" dirty="0">
              <a:sym typeface="Wingdings" panose="05000000000000000000" pitchFamily="2" charset="2"/>
            </a:endParaRPr>
          </a:p>
        </p:txBody>
      </p:sp>
      <p:pic>
        <p:nvPicPr>
          <p:cNvPr id="11266" name="Picture 2" descr="OLD-COMPUTERS.COM Museum ~ Columbia Data Products M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69" y="195486"/>
            <a:ext cx="1705372" cy="191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18652" y="2139702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MPC 1600 </a:t>
            </a:r>
            <a:endParaRPr lang="ru-RU" dirty="0"/>
          </a:p>
        </p:txBody>
      </p:sp>
      <p:pic>
        <p:nvPicPr>
          <p:cNvPr id="11268" name="Picture 4" descr="Compaq Deskpro 386 - The Silicon Under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73" y="2568976"/>
            <a:ext cx="2187562" cy="191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529972" y="4515966"/>
            <a:ext cx="2197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Compaq </a:t>
            </a:r>
            <a:r>
              <a:rPr lang="en-US" dirty="0" err="1" smtClean="0">
                <a:sym typeface="Wingdings" panose="05000000000000000000" pitchFamily="2" charset="2"/>
              </a:rPr>
              <a:t>Deskpro</a:t>
            </a:r>
            <a:r>
              <a:rPr lang="en-US" dirty="0" smtClean="0">
                <a:sym typeface="Wingdings" panose="05000000000000000000" pitchFamily="2" charset="2"/>
              </a:rPr>
              <a:t> 386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936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c</a:t>
            </a:r>
            <a:r>
              <a:rPr lang="en-US" sz="3600" dirty="0" smtClean="0"/>
              <a:t>omputers :: meet the clones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914753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26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2745"/>
            <a:ext cx="7560840" cy="5048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..and since then, everyone could built their own PCs…</a:t>
            </a:r>
            <a:endParaRPr lang="en-US" sz="1600" dirty="0">
              <a:sym typeface="Wingdings" panose="05000000000000000000" pitchFamily="2" charset="2"/>
            </a:endParaRPr>
          </a:p>
        </p:txBody>
      </p:sp>
      <p:pic>
        <p:nvPicPr>
          <p:cNvPr id="12290" name="Picture 2" descr="Compaq Deskpro 486/33M Computer Case Barebones con 129124-001 y 129449-001  bds | e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44272"/>
            <a:ext cx="2857500" cy="1905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BM Aptiva 2170 1998 PC Master Race Edition | Overclock.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09943"/>
            <a:ext cx="2298930" cy="30652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Baby AT cases, need some advice \ VOG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2738657"/>
            <a:ext cx="3419825" cy="20383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mda</a:t>
            </a:r>
            <a:r>
              <a:rPr lang="en-US" sz="3600" dirty="0"/>
              <a:t>/</a:t>
            </a:r>
            <a:r>
              <a:rPr lang="en-US" sz="3600" dirty="0" err="1"/>
              <a:t>hercules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27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25658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MDA introduced with the first IBM PC in 1981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based on Motorola MC6845 CRTC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supports only monochrome 80x25 </a:t>
            </a:r>
            <a:r>
              <a:rPr lang="en-US" sz="1600" dirty="0" err="1">
                <a:sym typeface="Wingdings" panose="05000000000000000000" pitchFamily="2" charset="2"/>
              </a:rPr>
              <a:t>textmode</a:t>
            </a:r>
            <a:r>
              <a:rPr lang="en-US" sz="1600" dirty="0">
                <a:sym typeface="Wingdings" panose="05000000000000000000" pitchFamily="2" charset="2"/>
              </a:rPr>
              <a:t> with 9x14 charset -&gt; 720x350 resolution at 50 Hz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included parallel port at 0x3BC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4kB of VRAM at 0xB0000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Later, Hercules released HCG with monochrome graphics mode, backwards compatible with MDA hardware/software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720x348 pixels, stored as 4-line interleaved bitmap due to 6845 limitations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64 </a:t>
            </a:r>
            <a:r>
              <a:rPr lang="en-US" sz="1600" dirty="0" err="1">
                <a:sym typeface="Wingdings" panose="05000000000000000000" pitchFamily="2" charset="2"/>
              </a:rPr>
              <a:t>kB</a:t>
            </a:r>
            <a:r>
              <a:rPr lang="en-US" sz="1600" dirty="0">
                <a:sym typeface="Wingdings" panose="05000000000000000000" pitchFamily="2" charset="2"/>
              </a:rPr>
              <a:t> of VRAM, with 2</a:t>
            </a:r>
            <a:r>
              <a:rPr lang="en-US" sz="1600" baseline="30000" dirty="0">
                <a:sym typeface="Wingdings" panose="05000000000000000000" pitchFamily="2" charset="2"/>
              </a:rPr>
              <a:t>nd</a:t>
            </a:r>
            <a:r>
              <a:rPr lang="en-US" sz="1600" dirty="0">
                <a:sym typeface="Wingdings" panose="05000000000000000000" pitchFamily="2" charset="2"/>
              </a:rPr>
              <a:t> page at 0xB8000</a:t>
            </a:r>
          </a:p>
          <a:p>
            <a:pPr>
              <a:spcBef>
                <a:spcPts val="0"/>
              </a:spcBef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cheap HGC cards were popular as both low-cost business and dual-head </a:t>
            </a:r>
            <a:r>
              <a:rPr lang="en-US" sz="1600" dirty="0" err="1">
                <a:sym typeface="Wingdings" panose="05000000000000000000" pitchFamily="2" charset="2"/>
              </a:rPr>
              <a:t>soultion</a:t>
            </a:r>
            <a:r>
              <a:rPr lang="en-US" sz="1600" dirty="0">
                <a:sym typeface="Wingdings" panose="05000000000000000000" pitchFamily="2" charset="2"/>
              </a:rPr>
              <a:t> for software debugging</a:t>
            </a:r>
          </a:p>
        </p:txBody>
      </p:sp>
      <p:pic>
        <p:nvPicPr>
          <p:cNvPr id="32772" name="Picture 4" descr="IBM PC 51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1510"/>
            <a:ext cx="2426693" cy="17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s://upload.wikimedia.org/wikipedia/commons/6/6a/KL_Hercules_HG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74461" y="2178842"/>
            <a:ext cx="3246011" cy="12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63838"/>
            <a:ext cx="1804467" cy="14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5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cga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28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8"/>
            <a:ext cx="8219256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along with MDA, Color Graphics Adapter was also released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also based on Motorola MC6845 CRTC, but more entertainment and home use oriented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supports 40x25 and 80x25 text modes with 8x8 matrix -&gt; 320/640x200 resolution @ 60 </a:t>
            </a:r>
            <a:r>
              <a:rPr lang="en-US" sz="1600" dirty="0" smtClean="0">
                <a:sym typeface="Wingdings" panose="05000000000000000000" pitchFamily="2" charset="2"/>
              </a:rPr>
              <a:t>Hz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8</a:t>
            </a:r>
            <a:r>
              <a:rPr lang="en-US" sz="1200" dirty="0" smtClean="0">
                <a:sym typeface="Wingdings" panose="05000000000000000000" pitchFamily="2" charset="2"/>
              </a:rPr>
              <a:t>0x25 mode uses entire DRAM bandwidth, “snow” artifacts </a:t>
            </a:r>
            <a:r>
              <a:rPr lang="en-US" sz="1200" dirty="0" err="1" smtClean="0">
                <a:sym typeface="Wingdings" panose="05000000000000000000" pitchFamily="2" charset="2"/>
              </a:rPr>
              <a:t>apparduring</a:t>
            </a:r>
            <a:r>
              <a:rPr lang="en-US" sz="1200" dirty="0" smtClean="0">
                <a:sym typeface="Wingdings" panose="05000000000000000000" pitchFamily="2" charset="2"/>
              </a:rPr>
              <a:t> screen updates while active area</a:t>
            </a:r>
            <a:endParaRPr lang="en-US" sz="12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supports 320x200 graphics mode with 4 colors and 640x200 mode with 2 colors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+ undocumented 160x100 16 colors mode (basically tweaked 80x25 </a:t>
            </a:r>
            <a:r>
              <a:rPr lang="en-US" sz="1200" dirty="0" err="1">
                <a:sym typeface="Wingdings" panose="05000000000000000000" pitchFamily="2" charset="2"/>
              </a:rPr>
              <a:t>textmode</a:t>
            </a:r>
            <a:r>
              <a:rPr lang="en-US" sz="1200" dirty="0">
                <a:sym typeface="Wingdings" panose="05000000000000000000" pitchFamily="2" charset="2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16kB of VRAM at 0xB8000, graphics mode layout is 2-line interlaced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d</a:t>
            </a:r>
            <a:r>
              <a:rPr lang="en-US" sz="1600" dirty="0" smtClean="0">
                <a:sym typeface="Wingdings" panose="05000000000000000000" pitchFamily="2" charset="2"/>
              </a:rPr>
              <a:t>rives </a:t>
            </a:r>
            <a:r>
              <a:rPr lang="en-US" sz="1600" dirty="0">
                <a:sym typeface="Wingdings" panose="05000000000000000000" pitchFamily="2" charset="2"/>
              </a:rPr>
              <a:t>both RGBI TTL (15 kHz) monitors and composite NTSC TVs/displays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Due to simplified composite circuitry, hires modes create artifact colors, extending available colors to 1024 and more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ym typeface="Wingdings" panose="05000000000000000000" pitchFamily="2" charset="2"/>
            </a:endParaRPr>
          </a:p>
        </p:txBody>
      </p:sp>
      <p:pic>
        <p:nvPicPr>
          <p:cNvPr id="33794" name="Picture 2" descr="https://upload.wikimedia.org/wikipedia/commons/5/55/IBM_Color_Graphics_Adapt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" t="8923" r="2023" b="5747"/>
          <a:stretch/>
        </p:blipFill>
        <p:spPr bwMode="auto">
          <a:xfrm>
            <a:off x="251520" y="2920203"/>
            <a:ext cx="5793120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Remembering CGA graphics — Custom PC magaz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075806"/>
            <a:ext cx="2275606" cy="15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cga</a:t>
            </a:r>
            <a:r>
              <a:rPr lang="en-US" sz="3600" dirty="0"/>
              <a:t> :: magic trickery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29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9"/>
            <a:ext cx="8352928" cy="15121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by default, CGA support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two palettes in 320x200 mode + selectable 0</a:t>
            </a:r>
            <a:r>
              <a:rPr lang="en-US" sz="1600" baseline="30000" dirty="0">
                <a:sym typeface="Wingdings" panose="05000000000000000000" pitchFamily="2" charset="2"/>
              </a:rPr>
              <a:t>th</a:t>
            </a:r>
            <a:r>
              <a:rPr lang="en-US" sz="1600" dirty="0">
                <a:sym typeface="Wingdings" panose="05000000000000000000" pitchFamily="2" charset="2"/>
              </a:rPr>
              <a:t> color + two intensity levels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“monochrome” mode 5 actually activates 3</a:t>
            </a:r>
            <a:r>
              <a:rPr lang="en-US" sz="1200" baseline="30000" dirty="0">
                <a:sym typeface="Wingdings" panose="05000000000000000000" pitchFamily="2" charset="2"/>
              </a:rPr>
              <a:t>rd</a:t>
            </a:r>
            <a:r>
              <a:rPr lang="en-US" sz="1200" dirty="0">
                <a:sym typeface="Wingdings" panose="05000000000000000000" pitchFamily="2" charset="2"/>
              </a:rPr>
              <a:t> palette on TTL monitor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selectable foreground color in 640x200 mode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while it sounds </a:t>
            </a:r>
            <a:r>
              <a:rPr lang="en-US" sz="1600" dirty="0" smtClean="0">
                <a:sym typeface="Wingdings" panose="05000000000000000000" pitchFamily="2" charset="2"/>
              </a:rPr>
              <a:t>pale enough</a:t>
            </a:r>
            <a:r>
              <a:rPr lang="en-US" sz="1600" dirty="0">
                <a:sym typeface="Wingdings" panose="05000000000000000000" pitchFamily="2" charset="2"/>
              </a:rPr>
              <a:t>, complex visuals can be delivered with clever artist work</a:t>
            </a:r>
          </a:p>
        </p:txBody>
      </p:sp>
      <p:pic>
        <p:nvPicPr>
          <p:cNvPr id="34819" name="Picture 3" descr="File:Screen color test CGA 4colors Mode4 Palette1 HighInten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0" y="2571750"/>
            <a:ext cx="1370848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File:Screen color test CGA 4colors Mode4 Palette2 HighInt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79" y="3215578"/>
            <a:ext cx="1370847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https://upload.wikimedia.org/wikipedia/commons/1/1c/Screen_color_test_CGA_4colors_Mode5_HighInten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27734"/>
            <a:ext cx="1370849" cy="15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71750"/>
            <a:ext cx="3471104" cy="216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7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w</a:t>
            </a:r>
            <a:r>
              <a:rPr lang="en-US" sz="3600" dirty="0" smtClean="0"/>
              <a:t>hy dos?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</a:t>
            </a:fld>
            <a:endParaRPr lang="ru-RU"/>
          </a:p>
        </p:txBody>
      </p:sp>
      <p:sp>
        <p:nvSpPr>
          <p:cNvPr id="25" name="Объект 2"/>
          <p:cNvSpPr txBox="1">
            <a:spLocks/>
          </p:cNvSpPr>
          <p:nvPr/>
        </p:nvSpPr>
        <p:spPr>
          <a:xfrm>
            <a:off x="475928" y="843558"/>
            <a:ext cx="8344544" cy="38164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 smtClean="0">
                <a:sym typeface="Wingdings" panose="05000000000000000000" pitchFamily="2" charset="2"/>
              </a:rPr>
              <a:t>MS-DOS is, scene-wise, quite a curious platform…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ym typeface="Wingdings" panose="05000000000000000000" pitchFamily="2" charset="2"/>
              </a:rPr>
              <a:t>b</a:t>
            </a:r>
            <a:r>
              <a:rPr lang="en-US" sz="2000" dirty="0" smtClean="0">
                <a:sym typeface="Wingdings" panose="05000000000000000000" pitchFamily="2" charset="2"/>
              </a:rPr>
              <a:t>eing initially associated with “boring office typewriters”, in the 90s quickly made it’s own way on throwing competitors out of market with raw CPU power and open architecture</a:t>
            </a:r>
            <a:endParaRPr lang="en-US" sz="20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ym typeface="Wingdings" panose="05000000000000000000" pitchFamily="2" charset="2"/>
              </a:rPr>
              <a:t>a</a:t>
            </a:r>
            <a:r>
              <a:rPr lang="en-US" sz="2000" dirty="0" smtClean="0">
                <a:sym typeface="Wingdings" panose="05000000000000000000" pitchFamily="2" charset="2"/>
              </a:rPr>
              <a:t>t the turn of </a:t>
            </a:r>
            <a:r>
              <a:rPr lang="en-US" sz="2000" dirty="0" smtClean="0">
                <a:sym typeface="Wingdings" panose="05000000000000000000" pitchFamily="2" charset="2"/>
              </a:rPr>
              <a:t>millennium, while almost every PC software making it’s way on Windows, Linux or other </a:t>
            </a:r>
            <a:r>
              <a:rPr lang="en-US" sz="2000" dirty="0" err="1" smtClean="0">
                <a:sym typeface="Wingdings" panose="05000000000000000000" pitchFamily="2" charset="2"/>
              </a:rPr>
              <a:t>OSes</a:t>
            </a:r>
            <a:r>
              <a:rPr lang="en-US" sz="2000" dirty="0" smtClean="0">
                <a:sym typeface="Wingdings" panose="05000000000000000000" pitchFamily="2" charset="2"/>
              </a:rPr>
              <a:t>, DOS still stayed as appealing platform for multimedia audiovisual enthusiasts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e</a:t>
            </a:r>
            <a:r>
              <a:rPr lang="en-US" sz="1600" dirty="0" smtClean="0">
                <a:sym typeface="Wingdings" panose="05000000000000000000" pitchFamily="2" charset="2"/>
              </a:rPr>
              <a:t>ventually moved onto Windows and DirectX/OpenGL, of course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ym typeface="Wingdings" panose="05000000000000000000" pitchFamily="2" charset="2"/>
              </a:rPr>
              <a:t>c</a:t>
            </a:r>
            <a:r>
              <a:rPr lang="en-US" sz="2000" dirty="0" smtClean="0">
                <a:sym typeface="Wingdings" panose="05000000000000000000" pitchFamily="2" charset="2"/>
              </a:rPr>
              <a:t>lose-to-metal experience, software rendering being the most natural way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ym typeface="Wingdings" panose="05000000000000000000" pitchFamily="2" charset="2"/>
              </a:rPr>
              <a:t>v</a:t>
            </a:r>
            <a:r>
              <a:rPr lang="en-US" sz="2000" dirty="0" smtClean="0">
                <a:sym typeface="Wingdings" panose="05000000000000000000" pitchFamily="2" charset="2"/>
              </a:rPr>
              <a:t>ery friendly environment for extremely tiny sized stuff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ym typeface="Wingdings" panose="05000000000000000000" pitchFamily="2" charset="2"/>
              </a:rPr>
              <a:t>… it’s fun :)</a:t>
            </a:r>
          </a:p>
        </p:txBody>
      </p:sp>
    </p:spTree>
    <p:extLst>
      <p:ext uri="{BB962C8B-B14F-4D97-AF65-F5344CB8AC3E}">
        <p14:creationId xmlns:p14="http://schemas.microsoft.com/office/powerpoint/2010/main" val="31777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cga</a:t>
            </a:r>
            <a:r>
              <a:rPr lang="en-US" sz="3600" dirty="0"/>
              <a:t> :: magic trickery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30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771550"/>
            <a:ext cx="8352928" cy="14409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ym typeface="Wingdings" panose="05000000000000000000" pitchFamily="2" charset="2"/>
              </a:rPr>
              <a:t>but as composite output lacks proper filtering, artifact colors are possible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setting high-</a:t>
            </a:r>
            <a:r>
              <a:rPr lang="en-US" sz="1600" dirty="0" err="1">
                <a:sym typeface="Wingdings" panose="05000000000000000000" pitchFamily="2" charset="2"/>
              </a:rPr>
              <a:t>resoluition</a:t>
            </a:r>
            <a:r>
              <a:rPr lang="en-US" sz="1600" dirty="0">
                <a:sym typeface="Wingdings" panose="05000000000000000000" pitchFamily="2" charset="2"/>
              </a:rPr>
              <a:t> mode and using alternating patters allows to create artifact colors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already often used in commercial games, like King’s Quest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abused to the limit and beyond in 8088MPH, giving 1024 simultaneous colors on screen!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check </a:t>
            </a:r>
            <a:r>
              <a:rPr lang="en-US" sz="1600" dirty="0">
                <a:sym typeface="Wingdings" panose="05000000000000000000" pitchFamily="2" charset="2"/>
                <a:hlinkClick r:id="rId3"/>
              </a:rPr>
              <a:t>great</a:t>
            </a:r>
            <a:r>
              <a:rPr lang="en-US" sz="1600" dirty="0">
                <a:sym typeface="Wingdings" panose="05000000000000000000" pitchFamily="2" charset="2"/>
              </a:rPr>
              <a:t> article by </a:t>
            </a:r>
            <a:r>
              <a:rPr lang="en-US" sz="1600" dirty="0" err="1">
                <a:sym typeface="Wingdings" panose="05000000000000000000" pitchFamily="2" charset="2"/>
              </a:rPr>
              <a:t>VileR</a:t>
            </a:r>
            <a:r>
              <a:rPr lang="en-US" sz="1600" dirty="0">
                <a:sym typeface="Wingdings" panose="05000000000000000000" pitchFamily="2" charset="2"/>
              </a:rPr>
              <a:t> (if you still didn’t) for more details! 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34825" name="Picture 9" descr="https://trixter.files.wordpress.com/2015/04/mph_screenhots-avi-still0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15158"/>
            <a:ext cx="3416981" cy="22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Picture 11" descr="CGA composite output: fringing and artifact colo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4" y="2302024"/>
            <a:ext cx="391723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077656" y="4621076"/>
            <a:ext cx="27109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/>
              <a:t>(screenshots from aforementioned write-up)</a:t>
            </a:r>
            <a:endParaRPr lang="ru-RU" sz="1100" i="1" dirty="0"/>
          </a:p>
        </p:txBody>
      </p:sp>
    </p:spTree>
    <p:extLst>
      <p:ext uri="{BB962C8B-B14F-4D97-AF65-F5344CB8AC3E}">
        <p14:creationId xmlns:p14="http://schemas.microsoft.com/office/powerpoint/2010/main" val="35647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pcjr</a:t>
            </a:r>
            <a:r>
              <a:rPr lang="en-US" sz="3600" dirty="0"/>
              <a:t>/</a:t>
            </a:r>
            <a:r>
              <a:rPr lang="en-US" sz="3600" dirty="0" err="1"/>
              <a:t>tandy</a:t>
            </a:r>
            <a:r>
              <a:rPr lang="en-US" sz="3600" dirty="0"/>
              <a:t> 1000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31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9"/>
            <a:ext cx="8219256" cy="23042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ym typeface="Wingdings" panose="05000000000000000000" pitchFamily="2" charset="2"/>
              </a:rPr>
              <a:t>PCjr</a:t>
            </a:r>
            <a:r>
              <a:rPr lang="en-US" sz="1600" dirty="0">
                <a:sym typeface="Wingdings" panose="05000000000000000000" pitchFamily="2" charset="2"/>
              </a:rPr>
              <a:t> and Tandy 1000 both use similar graphics adapter, known as “Video Gate Array”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like MDA/CGA, also based on Motorola MC6845 CRTC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unified memory architecture – VRAM is shared with system RAM, MC6845 is responsible for DRAM refresh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all 16 colors can be redefined through the palette to any of 16 RBGI colors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three additional modes: 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160x200 16 colors, using 16 </a:t>
            </a:r>
            <a:r>
              <a:rPr lang="en-US" sz="1200" dirty="0" err="1">
                <a:sym typeface="Wingdings" panose="05000000000000000000" pitchFamily="2" charset="2"/>
              </a:rPr>
              <a:t>kB</a:t>
            </a:r>
            <a:r>
              <a:rPr lang="en-US" sz="1200" dirty="0">
                <a:sym typeface="Wingdings" panose="05000000000000000000" pitchFamily="2" charset="2"/>
              </a:rPr>
              <a:t> and 2-line interlaced, like CGA modes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320x200 16 colors and 640x200 4 colors, 32 </a:t>
            </a:r>
            <a:r>
              <a:rPr lang="en-US" sz="1200" dirty="0" err="1">
                <a:sym typeface="Wingdings" panose="05000000000000000000" pitchFamily="2" charset="2"/>
              </a:rPr>
              <a:t>kB</a:t>
            </a:r>
            <a:r>
              <a:rPr lang="en-US" sz="1200" dirty="0">
                <a:sym typeface="Wingdings" panose="05000000000000000000" pitchFamily="2" charset="2"/>
              </a:rPr>
              <a:t>, 4-line interlaced (unavailable in 64kb models)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composite and TTL RGBI output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ym typeface="Wingdings" panose="05000000000000000000" pitchFamily="2" charset="2"/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1914"/>
            <a:ext cx="3096344" cy="193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9284"/>
            <a:ext cx="3003789" cy="187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8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mda</a:t>
            </a:r>
            <a:r>
              <a:rPr lang="en-US" sz="3600" dirty="0"/>
              <a:t>/</a:t>
            </a:r>
            <a:r>
              <a:rPr lang="en-US" sz="3600" dirty="0" err="1"/>
              <a:t>cga</a:t>
            </a:r>
            <a:r>
              <a:rPr lang="en-US" sz="3600" dirty="0"/>
              <a:t>/</a:t>
            </a:r>
            <a:r>
              <a:rPr lang="en-US" sz="3600" dirty="0" err="1"/>
              <a:t>pcjr</a:t>
            </a:r>
            <a:r>
              <a:rPr lang="en-US" sz="3600" dirty="0"/>
              <a:t> :: mc6845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32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9"/>
            <a:ext cx="4824536" cy="41044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Motorola MC6845 is one of most popular CRT controllers for personal and home computers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originally intended for character based displays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with additional </a:t>
            </a:r>
            <a:r>
              <a:rPr lang="en-US" sz="1600" dirty="0" err="1">
                <a:sym typeface="Wingdings" panose="05000000000000000000" pitchFamily="2" charset="2"/>
              </a:rPr>
              <a:t>circuity</a:t>
            </a:r>
            <a:r>
              <a:rPr lang="en-US" sz="1600" dirty="0">
                <a:sym typeface="Wingdings" panose="05000000000000000000" pitchFamily="2" charset="2"/>
              </a:rPr>
              <a:t>, graphics can be displayed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used in several popular 8-bit home computers</a:t>
            </a:r>
          </a:p>
          <a:p>
            <a:pPr lvl="1"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BBC Micro and Amstrad CPC are notable examples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had only 14 bit address support – constrained to 16 </a:t>
            </a:r>
            <a:r>
              <a:rPr lang="en-US" sz="1600" dirty="0" err="1">
                <a:sym typeface="Wingdings" panose="05000000000000000000" pitchFamily="2" charset="2"/>
              </a:rPr>
              <a:t>kB</a:t>
            </a:r>
            <a:r>
              <a:rPr lang="en-US" sz="1600" dirty="0">
                <a:sym typeface="Wingdings" panose="05000000000000000000" pitchFamily="2" charset="2"/>
              </a:rPr>
              <a:t> of VRAM for graphics mode without remapping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maximum 7 bit vertical counter – limited to 128 rows without special tricks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remapping character row address to high bits of memory address increases vertical graphics resolution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that also explains “interlaced” </a:t>
            </a:r>
            <a:r>
              <a:rPr lang="en-US" sz="1200" dirty="0" err="1">
                <a:sym typeface="Wingdings" panose="05000000000000000000" pitchFamily="2" charset="2"/>
              </a:rPr>
              <a:t>framebuffer</a:t>
            </a:r>
            <a:r>
              <a:rPr lang="en-US" sz="1200" dirty="0">
                <a:sym typeface="Wingdings" panose="05000000000000000000" pitchFamily="2" charset="2"/>
              </a:rPr>
              <a:t> structure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manufactured by several vendors (Hitachi, UMC, Amstrad), implementations differ in edge cases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known as CRTC types in CPC scene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i.e. MC8645 is used in old CGA revisions and HD6845 in new</a:t>
            </a:r>
          </a:p>
        </p:txBody>
      </p:sp>
      <p:pic>
        <p:nvPicPr>
          <p:cNvPr id="41986" name="Picture 2" descr="https://upload.wikimedia.org/wikipedia/commons/7/75/Motorola_MC68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501" y="915566"/>
            <a:ext cx="354595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91746"/>
            <a:ext cx="2880320" cy="238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7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ega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33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5328592" cy="40324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introduced in 1984 along with IBM PC/AT line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based on custom chip design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four </a:t>
            </a:r>
            <a:r>
              <a:rPr lang="en-US" sz="1600" dirty="0" err="1">
                <a:sym typeface="Wingdings" panose="05000000000000000000" pitchFamily="2" charset="2"/>
              </a:rPr>
              <a:t>bitplane</a:t>
            </a:r>
            <a:r>
              <a:rPr lang="en-US" sz="1600" dirty="0">
                <a:sym typeface="Wingdings" panose="05000000000000000000" pitchFamily="2" charset="2"/>
              </a:rPr>
              <a:t> memory, 64 </a:t>
            </a:r>
            <a:r>
              <a:rPr lang="en-US" sz="1600" dirty="0" err="1">
                <a:sym typeface="Wingdings" panose="05000000000000000000" pitchFamily="2" charset="2"/>
              </a:rPr>
              <a:t>kB</a:t>
            </a:r>
            <a:r>
              <a:rPr lang="en-US" sz="1600" dirty="0">
                <a:sym typeface="Wingdings" panose="05000000000000000000" pitchFamily="2" charset="2"/>
              </a:rPr>
              <a:t> total in first model, later expanded up to 256 </a:t>
            </a:r>
            <a:r>
              <a:rPr lang="en-US" sz="1600" dirty="0" err="1">
                <a:sym typeface="Wingdings" panose="05000000000000000000" pitchFamily="2" charset="2"/>
              </a:rPr>
              <a:t>kB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dual-sync design, 16 colors out of 16/64 color palette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8x8 character </a:t>
            </a:r>
            <a:r>
              <a:rPr lang="en-US" sz="1200" dirty="0" err="1">
                <a:sym typeface="Wingdings" panose="05000000000000000000" pitchFamily="2" charset="2"/>
              </a:rPr>
              <a:t>textmode</a:t>
            </a:r>
            <a:r>
              <a:rPr lang="en-US" sz="1200" dirty="0">
                <a:sym typeface="Wingdings" panose="05000000000000000000" pitchFamily="2" charset="2"/>
              </a:rPr>
              <a:t> and 320/640x200 16 colors from 16 on older CGA/RGBI monitors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8x14 char </a:t>
            </a:r>
            <a:r>
              <a:rPr lang="en-US" sz="1200" dirty="0" err="1">
                <a:sym typeface="Wingdings" panose="05000000000000000000" pitchFamily="2" charset="2"/>
              </a:rPr>
              <a:t>textmode</a:t>
            </a:r>
            <a:r>
              <a:rPr lang="en-US" sz="1200" dirty="0">
                <a:sym typeface="Wingdings" panose="05000000000000000000" pitchFamily="2" charset="2"/>
              </a:rPr>
              <a:t> and 640x350 16 from 64 colors for EGA displays, plus 80x43 enhanced </a:t>
            </a:r>
            <a:r>
              <a:rPr lang="en-US" sz="1200" dirty="0" err="1">
                <a:sym typeface="Wingdings" panose="05000000000000000000" pitchFamily="2" charset="2"/>
              </a:rPr>
              <a:t>textmode</a:t>
            </a:r>
            <a:r>
              <a:rPr lang="en-US" sz="1200" dirty="0">
                <a:sym typeface="Wingdings" panose="05000000000000000000" pitchFamily="2" charset="2"/>
              </a:rPr>
              <a:t> with 8x8 character size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monochrome 640x350 graphics/text for MDA/Hercules </a:t>
            </a:r>
            <a:r>
              <a:rPr lang="en-US" sz="1200" dirty="0" err="1">
                <a:sym typeface="Wingdings" panose="05000000000000000000" pitchFamily="2" charset="2"/>
              </a:rPr>
              <a:t>dispalys</a:t>
            </a:r>
            <a:endParaRPr lang="en-US" sz="12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complex read/write logic and data latches offloading CPU and permitting fast VRAM copies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programmable character set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VBLANK interrupt (rarely used, deprecated in VGA)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smooth scrolling, page flipping and split screen support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feature connector for interfacing with additional h/w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BIOS and memory layout-compatible with CGA</a:t>
            </a:r>
          </a:p>
        </p:txBody>
      </p:sp>
      <p:pic>
        <p:nvPicPr>
          <p:cNvPr id="35842" name="Picture 2" descr="https://upload.wikimedia.org/wikipedia/commons/6/6b/IBM_EGA_car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8802" y="555526"/>
            <a:ext cx="3660032" cy="13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://www.vgamuseum.info/media/k2/items/cache/4d8c9898b5bb88437f053c8b957f47f3_X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759" y="2355726"/>
            <a:ext cx="2526201" cy="1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363124" y="1923678"/>
            <a:ext cx="17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Original IBM EGA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515524" y="4371950"/>
            <a:ext cx="171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ATi</a:t>
            </a:r>
            <a:r>
              <a:rPr lang="en-US" dirty="0">
                <a:sym typeface="Wingdings" panose="05000000000000000000" pitchFamily="2" charset="2"/>
              </a:rPr>
              <a:t> EGA Wonder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46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ega</a:t>
            </a:r>
            <a:r>
              <a:rPr lang="en-US" sz="3600" dirty="0"/>
              <a:t> :: art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34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8640960" cy="12961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due to required compatibility with older CGA monitors, 200-line graphics modes are limited to 16 colors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that’s why most EGA games often look comparable with </a:t>
            </a:r>
            <a:r>
              <a:rPr lang="en-US" sz="1600" dirty="0" err="1">
                <a:sym typeface="Wingdings" panose="05000000000000000000" pitchFamily="2" charset="2"/>
              </a:rPr>
              <a:t>PCjr</a:t>
            </a:r>
            <a:r>
              <a:rPr lang="en-US" sz="1600" dirty="0">
                <a:sym typeface="Wingdings" panose="05000000000000000000" pitchFamily="2" charset="2"/>
              </a:rPr>
              <a:t>/Tandy in terms of colors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but thankfully to powerful EGA write logic and scroll capabilities, EGA games tend to feel more smoothly compared to </a:t>
            </a:r>
            <a:r>
              <a:rPr lang="en-US" sz="1600" dirty="0" err="1">
                <a:sym typeface="Wingdings" panose="05000000000000000000" pitchFamily="2" charset="2"/>
              </a:rPr>
              <a:t>PCjr</a:t>
            </a:r>
            <a:r>
              <a:rPr lang="en-US" sz="1600" dirty="0">
                <a:sym typeface="Wingdings" panose="05000000000000000000" pitchFamily="2" charset="2"/>
              </a:rPr>
              <a:t> titles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Commander Keen being notable example, showcasing novel </a:t>
            </a:r>
            <a:r>
              <a:rPr lang="en-US" sz="1200" dirty="0" err="1">
                <a:sym typeface="Wingdings" panose="05000000000000000000" pitchFamily="2" charset="2"/>
              </a:rPr>
              <a:t>Carmack’s</a:t>
            </a:r>
            <a:r>
              <a:rPr lang="en-US" sz="1200" dirty="0">
                <a:sym typeface="Wingdings" panose="05000000000000000000" pitchFamily="2" charset="2"/>
              </a:rPr>
              <a:t> Adaptive Tile Refresh technique</a:t>
            </a:r>
          </a:p>
          <a:p>
            <a:pPr>
              <a:spcBef>
                <a:spcPts val="0"/>
              </a:spcBef>
            </a:pPr>
            <a:r>
              <a:rPr lang="en-US" sz="1600" dirty="0" err="1">
                <a:sym typeface="Wingdings" panose="05000000000000000000" pitchFamily="2" charset="2"/>
              </a:rPr>
              <a:t>bitplane</a:t>
            </a:r>
            <a:r>
              <a:rPr lang="en-US" sz="1600" dirty="0">
                <a:sym typeface="Wingdings" panose="05000000000000000000" pitchFamily="2" charset="2"/>
              </a:rPr>
              <a:t> graphics also favored fast flat-shaded 3D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1" y="2715766"/>
            <a:ext cx="2765203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 descr="F:\emul\DOSBox-X_mmx\capture\keen4_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677777"/>
            <a:ext cx="2825890" cy="17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8" y="2727176"/>
            <a:ext cx="27652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5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ega</a:t>
            </a:r>
            <a:r>
              <a:rPr lang="en-US" sz="3600" dirty="0"/>
              <a:t> :: art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35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3528" y="900900"/>
            <a:ext cx="8640960" cy="7347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as EGA monitors became </a:t>
            </a:r>
            <a:r>
              <a:rPr lang="en-US" sz="1600" dirty="0" err="1">
                <a:sym typeface="Wingdings" panose="05000000000000000000" pitchFamily="2" charset="2"/>
              </a:rPr>
              <a:t>widespreading</a:t>
            </a:r>
            <a:r>
              <a:rPr lang="en-US" sz="1600" dirty="0">
                <a:sym typeface="Wingdings" panose="05000000000000000000" pitchFamily="2" charset="2"/>
              </a:rPr>
              <a:t>, high resolution (640x350) games start to appear, making full advantage of enhanced RGB222 palette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most ex-USSR EGA software are </a:t>
            </a:r>
            <a:r>
              <a:rPr lang="en-US" sz="1600" dirty="0" err="1">
                <a:sym typeface="Wingdings" panose="05000000000000000000" pitchFamily="2" charset="2"/>
              </a:rPr>
              <a:t>HiRes</a:t>
            </a:r>
            <a:r>
              <a:rPr lang="en-US" sz="1600" dirty="0">
                <a:sym typeface="Wingdings" panose="05000000000000000000" pitchFamily="2" charset="2"/>
              </a:rPr>
              <a:t>, as imported machines were </a:t>
            </a:r>
            <a:r>
              <a:rPr lang="en-US" sz="1600" dirty="0" err="1">
                <a:sym typeface="Wingdings" panose="05000000000000000000" pitchFamily="2" charset="2"/>
              </a:rPr>
              <a:t>equpped</a:t>
            </a:r>
            <a:r>
              <a:rPr lang="en-US" sz="1600" dirty="0">
                <a:sym typeface="Wingdings" panose="05000000000000000000" pitchFamily="2" charset="2"/>
              </a:rPr>
              <a:t> with EGA monitors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strategic games also prefer EGA </a:t>
            </a:r>
            <a:r>
              <a:rPr lang="en-US" sz="1600" dirty="0" err="1">
                <a:sym typeface="Wingdings" panose="05000000000000000000" pitchFamily="2" charset="2"/>
              </a:rPr>
              <a:t>HiRes</a:t>
            </a:r>
            <a:r>
              <a:rPr lang="en-US" sz="1600" dirty="0">
                <a:sym typeface="Wingdings" panose="05000000000000000000" pitchFamily="2" charset="2"/>
              </a:rPr>
              <a:t>, like SimCity</a:t>
            </a:r>
          </a:p>
        </p:txBody>
      </p:sp>
      <p:pic>
        <p:nvPicPr>
          <p:cNvPr id="44034" name="Picture 2" descr="https://www.old-games.ru/games/pc/simcity/screenshots/390_4a12b2a34b4e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83719"/>
            <a:ext cx="4104455" cy="22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https://www.old-games.ru/games/pc/dice_krossvord/screenshots/9507_5e7c499c89e6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83718"/>
            <a:ext cx="4104456" cy="22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06" y="2815406"/>
            <a:ext cx="2739581" cy="17124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ega</a:t>
            </a:r>
            <a:r>
              <a:rPr lang="en-US" sz="3600" dirty="0"/>
              <a:t> :: </a:t>
            </a:r>
            <a:r>
              <a:rPr lang="en-US" sz="3600" dirty="0" err="1"/>
              <a:t>demoscene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36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3528" y="771550"/>
            <a:ext cx="8640960" cy="3026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ym typeface="Wingdings" panose="05000000000000000000" pitchFamily="2" charset="2"/>
              </a:rPr>
              <a:t>and moreover, there are plenty of </a:t>
            </a:r>
            <a:r>
              <a:rPr lang="en-US" sz="2000" dirty="0" err="1">
                <a:sym typeface="Wingdings" panose="05000000000000000000" pitchFamily="2" charset="2"/>
              </a:rPr>
              <a:t>demoscene</a:t>
            </a:r>
            <a:r>
              <a:rPr lang="en-US" sz="2000" dirty="0">
                <a:sym typeface="Wingdings" panose="05000000000000000000" pitchFamily="2" charset="2"/>
              </a:rPr>
              <a:t> releases for the EGA!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5606"/>
            <a:ext cx="3132634" cy="1958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3528" y="3291830"/>
            <a:ext cx="2652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The MEGA-EGA Demo</a:t>
            </a:r>
            <a:r>
              <a:rPr lang="en-US" sz="1400" dirty="0"/>
              <a:t> by S-Cubed</a:t>
            </a:r>
          </a:p>
          <a:p>
            <a:pPr algn="ctr"/>
            <a:r>
              <a:rPr lang="en-US" sz="1400" dirty="0"/>
              <a:t>(1994) </a:t>
            </a:r>
            <a:endParaRPr lang="ru-RU" sz="1400" dirty="0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57" y="1203598"/>
            <a:ext cx="3340823" cy="2088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174166" y="3363838"/>
            <a:ext cx="2358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1991 Donut</a:t>
            </a:r>
            <a:r>
              <a:rPr lang="en-US" sz="1400" dirty="0"/>
              <a:t> by Desire (2013) 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08312" y="4578682"/>
            <a:ext cx="3203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Gr8</a:t>
            </a:r>
            <a:r>
              <a:rPr lang="en-US" dirty="0"/>
              <a:t> by Future Crew (1990)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60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vga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37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5328592" cy="40324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ym typeface="Wingdings" panose="05000000000000000000" pitchFamily="2" charset="2"/>
              </a:rPr>
              <a:t>introduced in 1987 in IBM PS/2 machines, later released as standalone (rare) ISA card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single-chip ASIC design, versatile and widely cloned :)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moved from digital to analog RGB, doubled scan rate to 31 kHz and vertical refresh to 70 Hz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RAMDAC allowing up to 256 color from 262144 3x6-bit palette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new graphics modes: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8x16 character 40x25 and 80x25 text modes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double-scanned CGA/EGA compatible 320x200/640x200modes with enhanced palette capabilities (16 sets of 16 colors from 256K palette)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640x480 2/16 colors 60 Hz high resolution and 1:1 pixel aspect mode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320x200 256 color linear (chain-4) graphics mode + various Mode-X unchained 256 modes</a:t>
            </a:r>
            <a:endParaRPr lang="en-US" sz="10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256 </a:t>
            </a:r>
            <a:r>
              <a:rPr lang="en-US" sz="1600" dirty="0" err="1">
                <a:sym typeface="Wingdings" panose="05000000000000000000" pitchFamily="2" charset="2"/>
              </a:rPr>
              <a:t>kB</a:t>
            </a:r>
            <a:r>
              <a:rPr lang="en-US" sz="1600" dirty="0">
                <a:sym typeface="Wingdings" panose="05000000000000000000" pitchFamily="2" charset="2"/>
              </a:rPr>
              <a:t> of VRAM, </a:t>
            </a:r>
            <a:r>
              <a:rPr lang="en-US" sz="1600" dirty="0" smtClean="0">
                <a:sym typeface="Wingdings" panose="05000000000000000000" pitchFamily="2" charset="2"/>
              </a:rPr>
              <a:t>4 </a:t>
            </a:r>
            <a:r>
              <a:rPr lang="en-US" sz="1600" dirty="0" err="1" smtClean="0">
                <a:sym typeface="Wingdings" panose="05000000000000000000" pitchFamily="2" charset="2"/>
              </a:rPr>
              <a:t>bitplane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>
                <a:sym typeface="Wingdings" panose="05000000000000000000" pitchFamily="2" charset="2"/>
              </a:rPr>
              <a:t>arranged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register and memory layout compatible with EGA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became an instant hit, copied and enhanced countless tiles, supported by almost every OS since 90s, still supported by modern graphics cards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more </a:t>
            </a:r>
            <a:r>
              <a:rPr lang="en-US" sz="1600" dirty="0" smtClean="0">
                <a:sym typeface="Wingdings" panose="05000000000000000000" pitchFamily="2" charset="2"/>
              </a:rPr>
              <a:t>in-depth VGA </a:t>
            </a:r>
            <a:r>
              <a:rPr lang="en-US" sz="1600" dirty="0">
                <a:sym typeface="Wingdings" panose="05000000000000000000" pitchFamily="2" charset="2"/>
              </a:rPr>
              <a:t>breakdown in </a:t>
            </a:r>
            <a:r>
              <a:rPr lang="en-US" sz="1600" dirty="0" smtClean="0">
                <a:sym typeface="Wingdings" panose="05000000000000000000" pitchFamily="2" charset="2"/>
              </a:rPr>
              <a:t>“in depth” </a:t>
            </a:r>
            <a:r>
              <a:rPr lang="en-US" sz="1600" dirty="0">
                <a:sym typeface="Wingdings" panose="05000000000000000000" pitchFamily="2" charset="2"/>
              </a:rPr>
              <a:t>section</a:t>
            </a: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03715" y="2634466"/>
            <a:ext cx="2756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VGA integrated in IBM PS/2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940152" y="4155926"/>
            <a:ext cx="25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Standalone IBM VGA card</a:t>
            </a:r>
            <a:endParaRPr lang="ru-RU" dirty="0"/>
          </a:p>
        </p:txBody>
      </p:sp>
      <p:pic>
        <p:nvPicPr>
          <p:cNvPr id="35846" name="Picture 6" descr="http://www.vgamuseum.info/images/pepino/ibm/ibm_ps2_display_adapter_f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7009" y="3219822"/>
            <a:ext cx="3403019" cy="82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472" y="627534"/>
            <a:ext cx="2664296" cy="199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vga</a:t>
            </a:r>
            <a:r>
              <a:rPr lang="en-US" sz="3600" dirty="0"/>
              <a:t> :: super </a:t>
            </a:r>
            <a:r>
              <a:rPr lang="en-US" sz="3600" dirty="0" err="1"/>
              <a:t>vga</a:t>
            </a:r>
            <a:r>
              <a:rPr lang="en-US" sz="3600" dirty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38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20688" y="843558"/>
            <a:ext cx="8424936" cy="17281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original IBM VGA is pretty slow due to 8-bit CPU bus, and limited to low-res 256-color modes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several manufacturers copied VGA design, enhanced it with 16-bit host bus, FIFO buffers for optimizing VRAM access, faster and larger memory, higher resolution and color modes….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commonly known as “Super VGA” cards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released from firms like Cirrus Logic, </a:t>
            </a:r>
            <a:r>
              <a:rPr lang="en-US" sz="1200" dirty="0" err="1">
                <a:sym typeface="Wingdings" panose="05000000000000000000" pitchFamily="2" charset="2"/>
              </a:rPr>
              <a:t>ATi</a:t>
            </a:r>
            <a:r>
              <a:rPr lang="en-US" sz="1200" dirty="0">
                <a:sym typeface="Wingdings" panose="05000000000000000000" pitchFamily="2" charset="2"/>
              </a:rPr>
              <a:t>, Tseng, Trident, </a:t>
            </a:r>
            <a:r>
              <a:rPr lang="en-US" sz="1200" dirty="0" err="1">
                <a:sym typeface="Wingdings" panose="05000000000000000000" pitchFamily="2" charset="2"/>
              </a:rPr>
              <a:t>Realtek</a:t>
            </a:r>
            <a:r>
              <a:rPr lang="en-US" sz="1200" dirty="0">
                <a:sym typeface="Wingdings" panose="05000000000000000000" pitchFamily="2" charset="2"/>
              </a:rPr>
              <a:t>…. varying in VGA compatibility but being totally incompatible between vendor SVGA modes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VESA </a:t>
            </a:r>
            <a:r>
              <a:rPr lang="en-US" sz="1600" dirty="0" err="1">
                <a:sym typeface="Wingdings" panose="05000000000000000000" pitchFamily="2" charset="2"/>
              </a:rPr>
              <a:t>standartized</a:t>
            </a:r>
            <a:r>
              <a:rPr lang="en-US" sz="1600" dirty="0">
                <a:sym typeface="Wingdings" panose="05000000000000000000" pitchFamily="2" charset="2"/>
              </a:rPr>
              <a:t> SVGA features with the release of BIOS Extensions (1989 and onward)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46" y="2638161"/>
            <a:ext cx="3151126" cy="144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51698" y="4157667"/>
            <a:ext cx="2924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Cirrus Logic GD5420 (1992-1994) – solid low-cost Super VGA adapter, integrating VGA, RAMDAC and PLL in one IC</a:t>
            </a:r>
            <a:endParaRPr lang="ru-RU" sz="1200" i="1" dirty="0"/>
          </a:p>
        </p:txBody>
      </p:sp>
      <p:pic>
        <p:nvPicPr>
          <p:cNvPr id="47108" name="Picture 4" descr="http://www.vgamuseum.info/images/palcal/tseng/842_cardex_p.n.9307-00_top_h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46725"/>
            <a:ext cx="2563728" cy="136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4085659"/>
            <a:ext cx="2289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Tseng ET4000AX (1989) – best performance at the time, SVGA landmark for several years</a:t>
            </a:r>
            <a:endParaRPr lang="ru-RU" sz="120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699792" y="4371950"/>
            <a:ext cx="2924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Trident TVGA9000C (1992) – low-cost range adapter with abysmal planar/Mode-X performance</a:t>
            </a:r>
            <a:endParaRPr lang="ru-RU" sz="1200" i="1" dirty="0"/>
          </a:p>
        </p:txBody>
      </p:sp>
      <p:pic>
        <p:nvPicPr>
          <p:cNvPr id="47111" name="Picture 7" descr="http://www.vgamuseum.info/images/palcal/trident/139_7133_rev.b1_trident_tvga9000c_top_h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807" y="2859782"/>
            <a:ext cx="2710608" cy="14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4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vga</a:t>
            </a:r>
            <a:r>
              <a:rPr lang="en-US" sz="3600" dirty="0"/>
              <a:t> :: super </a:t>
            </a:r>
            <a:r>
              <a:rPr lang="en-US" sz="3600" dirty="0" err="1"/>
              <a:t>vga</a:t>
            </a:r>
            <a:r>
              <a:rPr lang="en-US" sz="3600" dirty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39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20688" y="843559"/>
            <a:ext cx="8599784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… later being extended by 2D acceleration features, moving from 16-bit ISA to 32-bit VESA Local Bus….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364088" y="3651870"/>
            <a:ext cx="2924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Cirrus Logic GD5429 (1992-1994) – common mid-range 2D accelerator and solid VGA chipset</a:t>
            </a:r>
            <a:endParaRPr lang="ru-RU" sz="1200" i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58405" y="2542133"/>
            <a:ext cx="2289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S3 805 (1992) – mid-range SVGA 2D accelerator</a:t>
            </a:r>
            <a:endParaRPr lang="ru-RU" sz="120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755576" y="4486349"/>
            <a:ext cx="2924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Trident TGUI9400CXi (1993) – low-cost 2D accelerator (and still DOOM decelerator :)</a:t>
            </a:r>
            <a:endParaRPr lang="ru-RU" sz="1200" i="1" dirty="0"/>
          </a:p>
        </p:txBody>
      </p:sp>
      <p:pic>
        <p:nvPicPr>
          <p:cNvPr id="49154" name="Picture 2" descr="http://www.vgamuseum.info/images/vlask/s3/805vlbf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8" y="1216695"/>
            <a:ext cx="3571808" cy="135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://www.vgamuseum.info/images/palcal/trident/466_7343_rev.5_trident_tgui9400cxi_top_h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08300"/>
            <a:ext cx="4001972" cy="13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56" y="1901103"/>
            <a:ext cx="4480378" cy="157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05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7" name="Picture 19" descr="https://media.demozoo.org/screens/o/95/33/aac6.15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851670"/>
            <a:ext cx="1440160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https://media.demozoo.org/screens/o/06/2e/7c1c.1318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54" y="1897161"/>
            <a:ext cx="1309768" cy="8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distinctive periods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37096" y="2931790"/>
            <a:ext cx="151216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95536" y="4654376"/>
            <a:ext cx="2664296" cy="3656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Original IBM PC machines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436096" y="4587974"/>
            <a:ext cx="1872208" cy="4016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err="1">
                <a:sym typeface="Wingdings" panose="05000000000000000000" pitchFamily="2" charset="2"/>
              </a:rPr>
              <a:t>sizecoding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537096" y="2715766"/>
            <a:ext cx="187466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the birth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(1990 – 1992)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100" i="1" dirty="0">
                <a:sym typeface="Wingdings" panose="05000000000000000000" pitchFamily="2" charset="2"/>
              </a:rPr>
              <a:t>286-386, EGA/VGA, </a:t>
            </a:r>
            <a:r>
              <a:rPr lang="en-US" sz="1100" i="1" dirty="0" err="1">
                <a:sym typeface="Wingdings" panose="05000000000000000000" pitchFamily="2" charset="2"/>
              </a:rPr>
              <a:t>Covox</a:t>
            </a:r>
            <a:r>
              <a:rPr lang="en-US" sz="1100" i="1" dirty="0">
                <a:sym typeface="Wingdings" panose="05000000000000000000" pitchFamily="2" charset="2"/>
              </a:rPr>
              <a:t>/SB</a:t>
            </a:r>
            <a:endParaRPr lang="en-US" sz="1200" i="1" dirty="0">
              <a:sym typeface="Wingdings" panose="05000000000000000000" pitchFamily="2" charset="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414700" y="2787774"/>
            <a:ext cx="158934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the golden age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(1993 – 1996)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>
                <a:solidFill>
                  <a:prstClr val="black"/>
                </a:solidFill>
                <a:sym typeface="Wingdings" panose="05000000000000000000" pitchFamily="2" charset="2"/>
              </a:rPr>
              <a:t>486, VGA, GUS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6228184" y="2787774"/>
            <a:ext cx="201622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the transfiguration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(1997 – 1999)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>
                <a:solidFill>
                  <a:prstClr val="black"/>
                </a:solidFill>
                <a:sym typeface="Wingdings" panose="05000000000000000000" pitchFamily="2" charset="2"/>
              </a:rPr>
              <a:t>Pentium, SVGA, GUS/SB16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87574"/>
            <a:ext cx="1567428" cy="97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https://media.demozoo.org/screens/o/d0/c4/8701.4701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92" y="1716396"/>
            <a:ext cx="1267341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https://media.demozoo.org/screens/o/b2/5c/e9d0.170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20" y="1214577"/>
            <a:ext cx="1241306" cy="7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s://media.demozoo.org/screens/o/15/75/2bf7.26429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1" y="1111347"/>
            <a:ext cx="1224137" cy="76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https://media.demozoo.org/screens/s/25/a6/7c76.164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76433"/>
            <a:ext cx="1370151" cy="8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https://media.demozoo.org/screens/s/8f/88/bdb4.174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1327371"/>
            <a:ext cx="1299730" cy="81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https://media.demozoo.org/screens/o/cf/41/11c3.5848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419622"/>
            <a:ext cx="1656184" cy="1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https://media.demozoo.org/screens/s/23/bd/5631.7874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878" y="3679402"/>
            <a:ext cx="1246986" cy="79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https://media.demozoo.org/screens/o/68/27/d699.8516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23878"/>
            <a:ext cx="115212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https://media.demozoo.org/screens/o/e8/9e/1465.17155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26949"/>
            <a:ext cx="1160039" cy="8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screenshot added by sensenstahl on 2021-03-14 22:55:3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743302"/>
            <a:ext cx="1369031" cy="85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screenshot added by iONic on 2021-03-14 22:52:2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723878"/>
            <a:ext cx="1431190" cy="8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9" name="Picture 31" descr="screenshot added by Optimonk on 2021-03-14 23:02:0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743302"/>
            <a:ext cx="1369030" cy="85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2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vga</a:t>
            </a:r>
            <a:r>
              <a:rPr lang="en-US" sz="3600" dirty="0"/>
              <a:t> :: super </a:t>
            </a:r>
            <a:r>
              <a:rPr lang="en-US" sz="3600" dirty="0" err="1"/>
              <a:t>vga</a:t>
            </a:r>
            <a:r>
              <a:rPr lang="en-US" sz="3600" dirty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51698" y="2931790"/>
            <a:ext cx="2924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Tseng ET6000 (1996) – fast VGA performance, not so good VGA compatibility</a:t>
            </a:r>
            <a:endParaRPr lang="ru-RU" sz="1200" i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5536" y="2931790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err="1">
                <a:sym typeface="Wingdings" panose="05000000000000000000" pitchFamily="2" charset="2"/>
              </a:rPr>
              <a:t>Matrox</a:t>
            </a:r>
            <a:r>
              <a:rPr lang="en-US" sz="1200" i="1" dirty="0">
                <a:sym typeface="Wingdings" panose="05000000000000000000" pitchFamily="2" charset="2"/>
              </a:rPr>
              <a:t> Millennium (1995) – best 2D acceleration and image quality, moderate VGA compatibility</a:t>
            </a:r>
            <a:endParaRPr lang="ru-RU" sz="120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771800" y="4558357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S3 Trio64 (1994) – all-in-one chip, low-cost bestseller and perfect VGA compatibility</a:t>
            </a:r>
            <a:endParaRPr lang="ru-RU" sz="1200" i="1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51520" y="915566"/>
            <a:ext cx="8424936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… </a:t>
            </a:r>
            <a:r>
              <a:rPr lang="en-US" sz="1600" dirty="0" err="1">
                <a:sym typeface="Wingdings" panose="05000000000000000000" pitchFamily="2" charset="2"/>
              </a:rPr>
              <a:t>transitionsing</a:t>
            </a:r>
            <a:r>
              <a:rPr lang="en-US" sz="1600" dirty="0">
                <a:sym typeface="Wingdings" panose="05000000000000000000" pitchFamily="2" charset="2"/>
              </a:rPr>
              <a:t> by mid-90s to PCI ...</a:t>
            </a:r>
          </a:p>
        </p:txBody>
      </p:sp>
      <p:pic>
        <p:nvPicPr>
          <p:cNvPr id="48130" name="Picture 2" descr="http://www.vgamuseum.info/images/palcal/matrox/857_is-storm_r2_top_h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5606"/>
            <a:ext cx="2952328" cy="161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vgamuseum.info/images/palcal/s3/309_elsa_p60_rev.i_top_h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76" y="2949667"/>
            <a:ext cx="2570336" cy="15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www.vgamuseum.info/images/palcal/tseng/851_expertcolor_tseng_et6000_top_h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09266"/>
            <a:ext cx="3708792" cy="15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graphics cards :: </a:t>
            </a:r>
            <a:r>
              <a:rPr lang="en-US" sz="3600" dirty="0" err="1"/>
              <a:t>vga</a:t>
            </a:r>
            <a:r>
              <a:rPr lang="en-US" sz="3600" dirty="0"/>
              <a:t> :: super </a:t>
            </a:r>
            <a:r>
              <a:rPr lang="en-US" sz="3600" dirty="0" err="1"/>
              <a:t>vga</a:t>
            </a:r>
            <a:r>
              <a:rPr lang="en-US" sz="3600" dirty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607682" y="3003798"/>
            <a:ext cx="2924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NVIDIA RIVA 128 (1997-1998) – pioneering 3D, great and compatible VGA core</a:t>
            </a:r>
            <a:endParaRPr lang="ru-RU" sz="1200" i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5536" y="3075806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3dfx Voodoo (1996) – standalone 3D-only accelerator, marking the era of fast and smooth 3D on the PC</a:t>
            </a:r>
            <a:endParaRPr lang="ru-RU" sz="120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771800" y="4558357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ym typeface="Wingdings" panose="05000000000000000000" pitchFamily="2" charset="2"/>
              </a:rPr>
              <a:t>S3 </a:t>
            </a:r>
            <a:r>
              <a:rPr lang="en-US" sz="1200" i="1" dirty="0" err="1">
                <a:sym typeface="Wingdings" panose="05000000000000000000" pitchFamily="2" charset="2"/>
              </a:rPr>
              <a:t>ViRGE</a:t>
            </a:r>
            <a:r>
              <a:rPr lang="en-US" sz="1200" i="1" dirty="0">
                <a:sym typeface="Wingdings" panose="05000000000000000000" pitchFamily="2" charset="2"/>
              </a:rPr>
              <a:t> (1995) – miserable 3D, nice 2D and perfect VGA compatibility</a:t>
            </a:r>
            <a:endParaRPr lang="ru-RU" sz="1200" i="1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51520" y="915566"/>
            <a:ext cx="8424936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… approaching 3D acceleration and moving even further...</a:t>
            </a:r>
          </a:p>
        </p:txBody>
      </p:sp>
      <p:pic>
        <p:nvPicPr>
          <p:cNvPr id="51204" name="Picture 4" descr="http://www.vgamuseum.info/images/palcal/nvidia/726_powercolor_c128zx_ver.1.1a_complete_h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03758"/>
            <a:ext cx="3355634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http://www.vgamuseum.info/images/zaatharen/3dfx/monster3D_fh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0" y="1349828"/>
            <a:ext cx="2827963" cy="16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8" name="Picture 8" descr="http://www.vgamuseum.info/images/vlask/s3/325diamf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38573"/>
            <a:ext cx="2587295" cy="15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pc speaker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the most distinctive and ubiquitous PC sound device </a:t>
            </a:r>
            <a:r>
              <a:rPr lang="en-US" sz="1800" dirty="0">
                <a:sym typeface="Wingdings" panose="05000000000000000000" pitchFamily="2" charset="2"/>
              </a:rPr>
              <a:t>:)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supported all the way from first IBM PC to recent machines, and literally by every PC OS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originally used for system diagnostics and simple beeps, later being “enhanced” to digitized PWM samples and multichannel music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from hardware side, it’s basically:</a:t>
            </a:r>
          </a:p>
          <a:p>
            <a:pPr marL="360000">
              <a:spcBef>
                <a:spcPts val="0"/>
              </a:spcBef>
            </a:pPr>
            <a:r>
              <a:rPr lang="en-US" sz="1800" dirty="0"/>
              <a:t>1-bit output from PIT Channel 2…</a:t>
            </a:r>
          </a:p>
          <a:p>
            <a:pPr marL="360000">
              <a:spcBef>
                <a:spcPts val="0"/>
              </a:spcBef>
            </a:pPr>
            <a:r>
              <a:rPr lang="en-US" sz="1800" dirty="0" err="1"/>
              <a:t>ANDed</a:t>
            </a:r>
            <a:r>
              <a:rPr lang="en-US" sz="1800" dirty="0"/>
              <a:t> with port 0x61 bit 0 (+ PIT gate @ bit 1)</a:t>
            </a:r>
            <a:endParaRPr lang="en-US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but let alone PWM, the square wavy nature of sounds and one channel is more than enough!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(check </a:t>
            </a:r>
            <a:r>
              <a:rPr lang="en-US" sz="1800" dirty="0">
                <a:sym typeface="Wingdings" panose="05000000000000000000" pitchFamily="2" charset="2"/>
                <a:hlinkClick r:id="rId2"/>
              </a:rPr>
              <a:t>System Beeps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musicdisk</a:t>
            </a:r>
            <a:r>
              <a:rPr lang="en-US" sz="1800" dirty="0">
                <a:sym typeface="Wingdings" panose="05000000000000000000" pitchFamily="2" charset="2"/>
              </a:rPr>
              <a:t> and 8088MPH, also Monotone tracker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42</a:t>
            </a:fld>
            <a:endParaRPr lang="ru-RU"/>
          </a:p>
        </p:txBody>
      </p:sp>
      <p:pic>
        <p:nvPicPr>
          <p:cNvPr id="1026" name="Picture 2" descr="http://www.pixelatedarcade.com/pictures/TechAttribute/500/picture_ecb5-ibm-pc-5150-internal-speak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051" y="1275606"/>
            <a:ext cx="3024336" cy="211703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084168" y="3507854"/>
            <a:ext cx="239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/>
              <a:t>PC Speaker on original IBM PC 5150</a:t>
            </a:r>
            <a:br>
              <a:rPr lang="en-US" sz="1200" i="1" dirty="0"/>
            </a:br>
            <a:r>
              <a:rPr lang="en-US" sz="1200" i="1" dirty="0"/>
              <a:t>(image by </a:t>
            </a:r>
            <a:r>
              <a:rPr lang="en-US" sz="1200" i="1" dirty="0" err="1"/>
              <a:t>PixelatedArcade</a:t>
            </a:r>
            <a:r>
              <a:rPr lang="en-US" sz="1200" i="1" dirty="0"/>
              <a:t>)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907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</a:t>
            </a:r>
            <a:r>
              <a:rPr lang="en-US" sz="3600" dirty="0" err="1" smtClean="0"/>
              <a:t>pcjr</a:t>
            </a:r>
            <a:r>
              <a:rPr lang="en-US" sz="3600" dirty="0" smtClean="0"/>
              <a:t>/</a:t>
            </a:r>
            <a:r>
              <a:rPr lang="en-US" sz="3600" dirty="0" err="1" smtClean="0"/>
              <a:t>tandy</a:t>
            </a:r>
            <a:r>
              <a:rPr lang="en-US" sz="3600" dirty="0" smtClean="0"/>
              <a:t> 1000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760640" cy="15353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0"/>
              </a:spcBef>
              <a:buNone/>
            </a:pPr>
            <a:r>
              <a:rPr lang="en-US" sz="1800" dirty="0" err="1" smtClean="0"/>
              <a:t>PCjr</a:t>
            </a:r>
            <a:r>
              <a:rPr lang="en-US" sz="1800" dirty="0" smtClean="0"/>
              <a:t> and Tandy 1000 machine were equipped with SN76489 programmable sound generator IC</a:t>
            </a:r>
          </a:p>
          <a:p>
            <a:pPr marL="302850" indent="-285750">
              <a:spcBef>
                <a:spcPts val="0"/>
              </a:spcBef>
            </a:pPr>
            <a:r>
              <a:rPr lang="en-US" sz="1800" dirty="0" smtClean="0"/>
              <a:t>three square wave channels</a:t>
            </a:r>
          </a:p>
          <a:p>
            <a:pPr marL="302850" indent="-285750">
              <a:spcBef>
                <a:spcPts val="0"/>
              </a:spcBef>
            </a:pPr>
            <a:r>
              <a:rPr lang="en-US" sz="1800" dirty="0" smtClean="0"/>
              <a:t>one noise channel, with 3 predefined frequencies + chained from </a:t>
            </a:r>
            <a:r>
              <a:rPr lang="en-US" sz="1800" dirty="0" err="1" smtClean="0"/>
              <a:t>secon</a:t>
            </a:r>
            <a:r>
              <a:rPr lang="en-US" sz="1800" dirty="0" smtClean="0"/>
              <a:t> channel</a:t>
            </a:r>
          </a:p>
          <a:p>
            <a:pPr marL="302850" indent="-285750">
              <a:spcBef>
                <a:spcPts val="0"/>
              </a:spcBef>
            </a:pPr>
            <a:r>
              <a:rPr lang="en-US" sz="1800" dirty="0" smtClean="0"/>
              <a:t>16 volume levels</a:t>
            </a:r>
          </a:p>
          <a:p>
            <a:pPr marL="302850" indent="-285750">
              <a:spcBef>
                <a:spcPts val="0"/>
              </a:spcBef>
            </a:pPr>
            <a:r>
              <a:rPr lang="en-US" sz="1800" dirty="0" smtClean="0"/>
              <a:t>used also in BBC Micro, TI-99/4A and SEGA Master System</a:t>
            </a:r>
          </a:p>
          <a:p>
            <a:pPr marL="302850" indent="-285750">
              <a:spcBef>
                <a:spcPts val="0"/>
              </a:spcBef>
            </a:pPr>
            <a:endParaRPr lang="en-US" sz="1800" dirty="0"/>
          </a:p>
          <a:p>
            <a:pPr marL="17100" indent="0">
              <a:spcBef>
                <a:spcPts val="0"/>
              </a:spcBef>
              <a:buNone/>
            </a:pPr>
            <a:endParaRPr lang="en-US" sz="1800" dirty="0" smtClean="0"/>
          </a:p>
          <a:p>
            <a:pPr marL="302850" indent="-285750">
              <a:spcBef>
                <a:spcPts val="0"/>
              </a:spcBef>
            </a:pPr>
            <a:endParaRPr lang="en-US" sz="1800" dirty="0"/>
          </a:p>
          <a:p>
            <a:pPr marL="302850" indent="-285750">
              <a:spcBef>
                <a:spcPts val="0"/>
              </a:spcBef>
            </a:pPr>
            <a:endParaRPr lang="en-US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3939902"/>
            <a:ext cx="5760640" cy="9444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PCjr</a:t>
            </a:r>
            <a:r>
              <a:rPr lang="en-US" sz="1800" dirty="0" smtClean="0"/>
              <a:t> and Tandy 1000 games take advantage of enhanced sound capabilities, but since </a:t>
            </a:r>
            <a:r>
              <a:rPr lang="en-US" sz="1800" dirty="0" err="1" smtClean="0"/>
              <a:t>demoscene</a:t>
            </a:r>
            <a:r>
              <a:rPr lang="en-US" sz="1800" dirty="0" smtClean="0"/>
              <a:t> on those machines is still a rare thing, not much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43</a:t>
            </a:fld>
            <a:endParaRPr lang="ru-RU"/>
          </a:p>
        </p:txBody>
      </p:sp>
      <p:pic>
        <p:nvPicPr>
          <p:cNvPr id="1026" name="Picture 2" descr="File:SN76489 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39702"/>
            <a:ext cx="2595510" cy="16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1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</a:t>
            </a:r>
            <a:r>
              <a:rPr lang="en-US" sz="3600" dirty="0" err="1"/>
              <a:t>covox</a:t>
            </a:r>
            <a:r>
              <a:rPr lang="en-US" sz="3600" dirty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6048672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 totally simple and cheap DIY 8-bit DAC for parallel port</a:t>
            </a:r>
          </a:p>
          <a:p>
            <a:pPr marL="0" indent="0">
              <a:buNone/>
            </a:pPr>
            <a:r>
              <a:rPr lang="en-US" sz="1800" dirty="0"/>
              <a:t>originally introduced in 1987 as </a:t>
            </a:r>
            <a:r>
              <a:rPr lang="en-US" sz="1800" dirty="0" err="1"/>
              <a:t>Covox</a:t>
            </a:r>
            <a:r>
              <a:rPr lang="en-US" sz="1800" dirty="0"/>
              <a:t> Speech Thing, become widespread as DIY device</a:t>
            </a:r>
          </a:p>
          <a:p>
            <a:r>
              <a:rPr lang="en-US" sz="1800" dirty="0"/>
              <a:t>provides full 8-bit sample resolution, (depends on DAC accuracy but still generally better than PC Speaker)</a:t>
            </a:r>
          </a:p>
          <a:p>
            <a:r>
              <a:rPr lang="en-US" sz="1800" dirty="0"/>
              <a:t>enhanced versions (stereo on one/two LPT ports, DAC ICs, filters and amplifiers, ADC capability, ISA cards,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r>
              <a:rPr lang="en-US" sz="1800" dirty="0"/>
              <a:t>adapted and further enhanced for almost every 8/16-bit platform (Amstrad CPC, ZX Spectrum, MSX,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r>
              <a:rPr lang="en-US" sz="1800" dirty="0"/>
              <a:t>enhanced variant known as Disney Sound Source added 16-byte FIFO and built-in loudspeaker, partially compatible with original </a:t>
            </a:r>
            <a:r>
              <a:rPr lang="en-US" sz="1800" dirty="0" err="1"/>
              <a:t>Covox</a:t>
            </a:r>
            <a:r>
              <a:rPr lang="en-US" sz="1800" dirty="0"/>
              <a:t> but has own </a:t>
            </a:r>
            <a:r>
              <a:rPr lang="en-US" sz="1800" dirty="0" err="1"/>
              <a:t>diffirences</a:t>
            </a:r>
            <a:endParaRPr lang="en-US" sz="18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44</a:t>
            </a:fld>
            <a:endParaRPr lang="ru-RU"/>
          </a:p>
        </p:txBody>
      </p:sp>
      <p:pic>
        <p:nvPicPr>
          <p:cNvPr id="7170" name="Picture 2" descr="&amp;Fcy;&amp;acy;&amp;jcy;&amp;lcy;:Covox Speech Thing.jpg — &amp;Vcy;&amp;icy;&amp;kcy;&amp;icy;&amp;pcy;&amp;iecy;&amp;dcy;&amp;icy;&amp;yacy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58" y="1563638"/>
            <a:ext cx="2483660" cy="18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</a:t>
            </a:r>
            <a:r>
              <a:rPr lang="en-US" sz="3600" dirty="0" err="1"/>
              <a:t>covox</a:t>
            </a:r>
            <a:r>
              <a:rPr lang="en-US" sz="3600" dirty="0"/>
              <a:t> :: build it yourself!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45</a:t>
            </a:fld>
            <a:endParaRPr lang="ru-RU"/>
          </a:p>
        </p:txBody>
      </p:sp>
      <p:pic>
        <p:nvPicPr>
          <p:cNvPr id="8194" name="Picture 2" descr="Covox — &amp;Vcy;&amp;icy;&amp;kcy;&amp;icy;&amp;pcy;&amp;iecy;&amp;dcy;&amp;icy;&amp;yacy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60250"/>
            <a:ext cx="3744416" cy="367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vox - LOGOUT.hu Személyes bejegyzé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47" y="1419622"/>
            <a:ext cx="4239655" cy="27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8700" y="892392"/>
            <a:ext cx="53954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Yamaha YM3812 OPL2 FM synthesizer, introduced to PC with Adlib Music Synthesizer card in 1987</a:t>
            </a:r>
          </a:p>
          <a:p>
            <a:r>
              <a:rPr lang="en-US" sz="1800" dirty="0"/>
              <a:t>9 two-operator FM channels + percussion mode</a:t>
            </a:r>
          </a:p>
          <a:p>
            <a:r>
              <a:rPr lang="en-US" sz="1800" dirty="0"/>
              <a:t>4 waveforms, mono out</a:t>
            </a:r>
          </a:p>
          <a:p>
            <a:r>
              <a:rPr lang="en-US" sz="1800" dirty="0"/>
              <a:t>no PCM output capability, although it’s possible to get logarithmic 6bit DAC via FM operator tricks</a:t>
            </a:r>
          </a:p>
          <a:p>
            <a:r>
              <a:rPr lang="en-US" sz="1800" dirty="0"/>
              <a:t>easy to program, requires long delays between register writes (doesn’t matter much for XT, but becomes cumbersome on 286 and faster)</a:t>
            </a:r>
          </a:p>
          <a:p>
            <a:r>
              <a:rPr lang="en-US" sz="1800" dirty="0"/>
              <a:t>supported by most ISA soundcards (popularized by original Sound Blaster, two OPL2 in SB Pro)</a:t>
            </a:r>
          </a:p>
          <a:p>
            <a:pPr marL="0" indent="0">
              <a:buNone/>
            </a:pPr>
            <a:r>
              <a:rPr lang="en-US" sz="1800" dirty="0"/>
              <a:t>supported by majority of DOS games, frequently used in BBS intros and </a:t>
            </a:r>
            <a:r>
              <a:rPr lang="en-US" sz="1800" dirty="0" err="1"/>
              <a:t>cracktros</a:t>
            </a:r>
            <a:endParaRPr lang="en-US" sz="1800" dirty="0"/>
          </a:p>
        </p:txBody>
      </p:sp>
      <p:pic>
        <p:nvPicPr>
          <p:cNvPr id="2052" name="Picture 4" descr="https://upload.wikimedia.org/wikipedia/commons/f/f4/YM3812_sticker_overl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81" y="2391729"/>
            <a:ext cx="2736304" cy="20522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6/65/Adlib_sound_card_version_1.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6938"/>
            <a:ext cx="2793340" cy="212280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04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47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later YMF282 (used in SB Pro 2/16 and Adlib Gold) is backwards software compatible with OPL2 </a:t>
            </a:r>
          </a:p>
          <a:p>
            <a:r>
              <a:rPr lang="en-US" sz="1800" dirty="0"/>
              <a:t>18 2-OP or 6 2-OP + 6 4-OP FM channels, stereo capability, 4 new waveforms </a:t>
            </a:r>
          </a:p>
          <a:p>
            <a:r>
              <a:rPr lang="en-US" sz="1800" dirty="0"/>
              <a:t>reduced access delays</a:t>
            </a:r>
          </a:p>
          <a:p>
            <a:r>
              <a:rPr lang="en-US" sz="1800" dirty="0"/>
              <a:t>many later ISA sound chips implement custom OPL3 compatible cores (Creative CQM, ESFM, etc.), with varying sound faithfulness to the original OPL3 </a:t>
            </a:r>
          </a:p>
          <a:p>
            <a:pPr marL="0" indent="0">
              <a:buNone/>
            </a:pPr>
            <a:r>
              <a:rPr lang="en-US" sz="1800" dirty="0"/>
              <a:t>most OPL trackers supports OPL2 feature level (HSC, RAD, </a:t>
            </a:r>
            <a:r>
              <a:rPr lang="en-US" sz="1800" dirty="0" err="1"/>
              <a:t>AMusic</a:t>
            </a:r>
            <a:r>
              <a:rPr lang="en-US" sz="1800" dirty="0"/>
              <a:t>, Scream Tracker 3), others like Adlib Tracker support OPL3 features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7494"/>
            <a:ext cx="2540726" cy="21765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596167"/>
            <a:ext cx="2880364" cy="1919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444208" y="4515966"/>
            <a:ext cx="1257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Adlib Tracker II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1697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sound blaster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released in 1989, introduced DMA PCM to PC market</a:t>
            </a:r>
          </a:p>
          <a:p>
            <a:pPr marL="0" indent="0">
              <a:buNone/>
            </a:pPr>
            <a:r>
              <a:rPr lang="en-US" sz="1800" dirty="0"/>
              <a:t>bundles OPL2 for Adlib Compatibility + two SAA1099, “DSP” chip (relabeled Intel 8051 MCU) handles PCM playback/recording + ADPCM playback + MIDI</a:t>
            </a:r>
          </a:p>
          <a:p>
            <a:pPr marL="0" indent="0">
              <a:buNone/>
            </a:pPr>
            <a:r>
              <a:rPr lang="en-US" sz="1800" dirty="0"/>
              <a:t>originally supported max. 23 kHz 8 bit mono, later SB 2.0 added auto-</a:t>
            </a:r>
            <a:r>
              <a:rPr lang="en-US" sz="1800" dirty="0" err="1"/>
              <a:t>init</a:t>
            </a:r>
            <a:r>
              <a:rPr lang="en-US" sz="1800" dirty="0"/>
              <a:t> DMA capability for buffered playback + hi-speed mode for 44 kHz audio</a:t>
            </a:r>
          </a:p>
          <a:p>
            <a:r>
              <a:rPr lang="en-US" sz="1800" dirty="0"/>
              <a:t>relatively easy to program, supports DMA/IRQ for CPU offloading </a:t>
            </a:r>
          </a:p>
          <a:p>
            <a:pPr marL="0" indent="0">
              <a:buNone/>
            </a:pPr>
            <a:r>
              <a:rPr lang="en-US" sz="1800" dirty="0"/>
              <a:t>quickly become a market success, supported by many DOS games, demos are quite different story though</a:t>
            </a:r>
          </a:p>
        </p:txBody>
      </p:sp>
      <p:pic>
        <p:nvPicPr>
          <p:cNvPr id="9220" name="Picture 4" descr="https://upload.wikimedia.org/wikipedia/commons/thumb/9/90/Soundblaster-1.0-ct1320.jpg/1024px-Soundblaster-1.0-ct13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61398"/>
            <a:ext cx="3265636" cy="173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44155"/>
            <a:ext cx="2685235" cy="182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100219" y="2695506"/>
            <a:ext cx="2191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Original SB 1.0 (CT1320)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245006" y="4587974"/>
            <a:ext cx="1495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SB 2.0 (CT1350)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383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sound blaster pro/16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49</a:t>
            </a:fld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SB Pro finally added stereo PCM + OPL playback</a:t>
            </a:r>
          </a:p>
          <a:p>
            <a:r>
              <a:rPr lang="en-US" sz="1800" dirty="0"/>
              <a:t>max 22 kHz 8 bit stereo or 44 kHz 8 bit mono</a:t>
            </a:r>
          </a:p>
          <a:p>
            <a:r>
              <a:rPr lang="en-US" sz="1800" dirty="0"/>
              <a:t>de-facto standard across ISA soundcards, often enhanced with own extensions (ESS cards)</a:t>
            </a:r>
          </a:p>
          <a:p>
            <a:pPr marL="0" indent="0">
              <a:buNone/>
            </a:pPr>
            <a:r>
              <a:rPr lang="en-US" sz="1800" dirty="0"/>
              <a:t>later SB Pro 2.0 uses single OPL3 instead of two OPL2</a:t>
            </a:r>
          </a:p>
          <a:p>
            <a:pPr marL="0" indent="0">
              <a:buNone/>
            </a:pPr>
            <a:r>
              <a:rPr lang="en-US" sz="1800" dirty="0"/>
              <a:t>SB 16 introduced 16-bit CD-quality PCM + MPU-401 compatible MIDI interface</a:t>
            </a:r>
          </a:p>
          <a:p>
            <a:r>
              <a:rPr lang="en-US" sz="1800" dirty="0"/>
              <a:t>44 kHz 16 bit stereo, backwards compatible with SB 2.0 but not SB Pro’s stereo mode</a:t>
            </a:r>
          </a:p>
          <a:p>
            <a:pPr marL="0" indent="0">
              <a:buNone/>
            </a:pPr>
            <a:r>
              <a:rPr lang="en-US" sz="1800" dirty="0"/>
              <a:t>games rarely take advantage of 16-bit capabilities, but many trackers/demos/players support SB16 for better sound quality (still can’t beat the GUS :)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242" name="Picture 2" descr="https://upload.wikimedia.org/wikipedia/commons/4/44/SB16-CT29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66" y="3009088"/>
            <a:ext cx="2082626" cy="15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424160" y="4578682"/>
            <a:ext cx="146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SB 16 CT2940</a:t>
            </a:r>
            <a:endParaRPr lang="ru-RU" dirty="0"/>
          </a:p>
        </p:txBody>
      </p:sp>
      <p:pic>
        <p:nvPicPr>
          <p:cNvPr id="10244" name="Picture 4" descr="Sound Blaster Pro 2 CT1600 - Amibay.com For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15567"/>
            <a:ext cx="2720504" cy="153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156724" y="2499468"/>
            <a:ext cx="1887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SB Pro 2.0 CT1600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the birth 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</a:t>
            </a:fld>
            <a:endParaRPr lang="ru-RU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323528" y="892392"/>
            <a:ext cx="4752528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843558"/>
            <a:ext cx="8344544" cy="8788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ym typeface="Wingdings" panose="05000000000000000000" pitchFamily="2" charset="2"/>
              </a:rPr>
              <a:t>inspired by both </a:t>
            </a:r>
            <a:r>
              <a:rPr lang="en-US" sz="2000" dirty="0" err="1">
                <a:sym typeface="Wingdings" panose="05000000000000000000" pitchFamily="2" charset="2"/>
              </a:rPr>
              <a:t>cracktros</a:t>
            </a:r>
            <a:r>
              <a:rPr lang="en-US" sz="2000" dirty="0">
                <a:sym typeface="Wingdings" panose="05000000000000000000" pitchFamily="2" charset="2"/>
              </a:rPr>
              <a:t> and Amiga </a:t>
            </a:r>
            <a:r>
              <a:rPr lang="en-US" sz="2000" dirty="0" err="1">
                <a:sym typeface="Wingdings" panose="05000000000000000000" pitchFamily="2" charset="2"/>
              </a:rPr>
              <a:t>demoscene</a:t>
            </a:r>
            <a:r>
              <a:rPr lang="en-US" sz="2000" dirty="0">
                <a:sym typeface="Wingdings" panose="05000000000000000000" pitchFamily="2" charset="2"/>
              </a:rPr>
              <a:t>, started from simple EGA/VGA experiments with ripped samples and 4 channel mods.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524" y="3633286"/>
            <a:ext cx="26282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Slideshow by Future Crew (1990) – first ever production with 4-channel MOD music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12160" y="3579862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>
                <a:sym typeface="Wingdings" panose="05000000000000000000" pitchFamily="2" charset="2"/>
              </a:rPr>
              <a:t>Megademo</a:t>
            </a:r>
            <a:r>
              <a:rPr lang="en-US" sz="1400" dirty="0">
                <a:sym typeface="Wingdings" panose="05000000000000000000" pitchFamily="2" charset="2"/>
              </a:rPr>
              <a:t> by The Space Pigs (1990) – the first big scene production, and it runs on EGA!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51670"/>
            <a:ext cx="2664296" cy="166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06" y="1923678"/>
            <a:ext cx="289646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https://media.demozoo.org/screens/o/2e/27/2000.829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41" y="2283718"/>
            <a:ext cx="2754829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3203848" y="4083918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Scream Tracker 2 by Future Crew (1990-1992) – marking the start of PC trackers era</a:t>
            </a:r>
          </a:p>
        </p:txBody>
      </p:sp>
    </p:spTree>
    <p:extLst>
      <p:ext uri="{BB962C8B-B14F-4D97-AF65-F5344CB8AC3E}">
        <p14:creationId xmlns:p14="http://schemas.microsoft.com/office/powerpoint/2010/main" val="32079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gravis ultrasound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50</a:t>
            </a:fld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i="1" dirty="0"/>
              <a:t>the DOS </a:t>
            </a:r>
            <a:r>
              <a:rPr lang="en-US" sz="1800" b="1" i="1" dirty="0" err="1"/>
              <a:t>demoscene</a:t>
            </a:r>
            <a:r>
              <a:rPr lang="en-US" sz="1800" b="1" i="1" dirty="0"/>
              <a:t> golden standard </a:t>
            </a:r>
            <a:r>
              <a:rPr lang="en-US" sz="1800" b="1" i="1" dirty="0">
                <a:sym typeface="Wingdings" panose="05000000000000000000" pitchFamily="2" charset="2"/>
              </a:rPr>
              <a:t>:)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/>
              <a:t>released in 1992, used GF1 chip + onboard RAM for wavetable synthesis and sample playback</a:t>
            </a:r>
          </a:p>
          <a:p>
            <a:r>
              <a:rPr lang="en-US" sz="1800" dirty="0"/>
              <a:t>32 wavetable channels with linear interpolation, volume, pitch and panning control, up to 44 kHz 16 bit hardware mixing (full 32ch is 19 kHz though)</a:t>
            </a:r>
          </a:p>
          <a:p>
            <a:r>
              <a:rPr lang="en-US" sz="1800" dirty="0"/>
              <a:t>up to 1 MB of onboard RAM, 8/16bit samples</a:t>
            </a:r>
          </a:p>
          <a:p>
            <a:r>
              <a:rPr lang="en-US" sz="1800" dirty="0"/>
              <a:t>No Adlib/SB compatibility, PCM streaming has to be done by free wavetable channel + DMA</a:t>
            </a:r>
          </a:p>
          <a:p>
            <a:r>
              <a:rPr lang="en-US" sz="1800" dirty="0"/>
              <a:t>very easy to program – ideal for tracked music</a:t>
            </a:r>
          </a:p>
          <a:p>
            <a:pPr marL="0" indent="0">
              <a:buNone/>
            </a:pPr>
            <a:r>
              <a:rPr lang="en-US" sz="1800" dirty="0"/>
              <a:t>almost all post-1993 demos support GUS (often as sole sound device), as well as trackers and players</a:t>
            </a:r>
          </a:p>
        </p:txBody>
      </p:sp>
      <p:pic>
        <p:nvPicPr>
          <p:cNvPr id="13314" name="Picture 2" descr="https://upload.wikimedia.org/wikipedia/commons/a/ab/Gravis_UltraSound_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66" y="2697764"/>
            <a:ext cx="2808312" cy="210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25641" y="45786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GUS Ace</a:t>
            </a:r>
            <a:endParaRPr lang="ru-RU" dirty="0"/>
          </a:p>
        </p:txBody>
      </p:sp>
      <p:pic>
        <p:nvPicPr>
          <p:cNvPr id="13316" name="Picture 4" descr="File:Ultrasound class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86" y="892392"/>
            <a:ext cx="3143672" cy="136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728760" y="2369025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Classic GUS with 1 MB 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5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gravis ultrasound :: max/</a:t>
            </a:r>
            <a:r>
              <a:rPr lang="en-US" sz="3600" dirty="0" err="1"/>
              <a:t>pnp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51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47525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GUS MAX bundled CS4231A codec for streamed PCM capability and better SB emulation</a:t>
            </a:r>
          </a:p>
          <a:p>
            <a:pPr marL="0" indent="0">
              <a:buNone/>
            </a:pPr>
            <a:r>
              <a:rPr lang="en-US" sz="1800" dirty="0"/>
              <a:t>in 1995, AMD develops </a:t>
            </a:r>
            <a:r>
              <a:rPr lang="en-US" sz="1800" dirty="0" err="1"/>
              <a:t>Interwave</a:t>
            </a:r>
            <a:r>
              <a:rPr lang="en-US" sz="1800" dirty="0"/>
              <a:t> IC, used in GUS PnP and several 3</a:t>
            </a:r>
            <a:r>
              <a:rPr lang="en-US" sz="1800" baseline="30000" dirty="0"/>
              <a:t>rd </a:t>
            </a:r>
            <a:r>
              <a:rPr lang="en-US" sz="1800" dirty="0"/>
              <a:t>party cards</a:t>
            </a:r>
          </a:p>
          <a:p>
            <a:r>
              <a:rPr lang="en-US" sz="1800" dirty="0"/>
              <a:t>full 32 channels at 44 kHz + MPU-401 MIDI</a:t>
            </a:r>
          </a:p>
          <a:p>
            <a:r>
              <a:rPr lang="en-US" sz="1800" dirty="0"/>
              <a:t>up to 16 MB of sample RAM (upgradeable with 30-pin SIMMs) + 1 MB ROM</a:t>
            </a:r>
          </a:p>
          <a:p>
            <a:r>
              <a:rPr lang="en-US" sz="1800" dirty="0"/>
              <a:t>backwards compatible with GF1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some demos/players support </a:t>
            </a:r>
            <a:r>
              <a:rPr lang="en-US" sz="1800" dirty="0" err="1"/>
              <a:t>Interwave</a:t>
            </a:r>
            <a:r>
              <a:rPr lang="en-US" sz="1800" dirty="0"/>
              <a:t> natively, other will work fine in classic GUS mode</a:t>
            </a:r>
          </a:p>
        </p:txBody>
      </p:sp>
      <p:pic>
        <p:nvPicPr>
          <p:cNvPr id="12290" name="Picture 2" descr="https://upload.wikimedia.org/wikipedia/commons/d/da/Gravis_UltraSound_PnP_Pro_V1.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31790"/>
            <a:ext cx="296345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96136" y="4403308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GUS PnP with 2.5 MB</a:t>
            </a:r>
            <a:endParaRPr lang="ru-RU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915566"/>
            <a:ext cx="3348334" cy="143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419803" y="2385585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GUS MAX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sound blaster awe32/64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52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/>
              <a:t>basically SB16 + EMU8000 wavetable synthesizer</a:t>
            </a:r>
          </a:p>
          <a:p>
            <a:r>
              <a:rPr lang="en-US" sz="1700" dirty="0"/>
              <a:t>32 wavetable channels with 4-point interpolation, volume, pitch and panning control, up to 44 kHz 16 bit mixing + resonant filters + effect processing</a:t>
            </a:r>
          </a:p>
          <a:p>
            <a:r>
              <a:rPr lang="en-US" sz="1700" dirty="0"/>
              <a:t>16-bit only always-looped samples, up to 28 MB RAM + 1 MB ROM</a:t>
            </a:r>
          </a:p>
          <a:p>
            <a:r>
              <a:rPr lang="en-US" sz="1700" dirty="0"/>
              <a:t>Creative originally didn’t disclosed register details, several people reverse engineered EMU8000 internals then finally official hardware reference has been released</a:t>
            </a:r>
          </a:p>
          <a:p>
            <a:r>
              <a:rPr lang="en-US" sz="1700" dirty="0"/>
              <a:t>needs complex </a:t>
            </a:r>
            <a:r>
              <a:rPr lang="en-US" sz="1700" dirty="0" err="1"/>
              <a:t>init</a:t>
            </a:r>
            <a:r>
              <a:rPr lang="en-US" sz="1700" dirty="0"/>
              <a:t> compared with GUS, wavetable limitations (max 176 kHz pitch, 16 bit samples, etc.)</a:t>
            </a:r>
          </a:p>
          <a:p>
            <a:pPr marL="0" indent="0">
              <a:buNone/>
            </a:pPr>
            <a:r>
              <a:rPr lang="en-US" sz="1700" dirty="0"/>
              <a:t>not as common as GUS, supported by some trackers (e.g. IT2) and demos </a:t>
            </a:r>
          </a:p>
        </p:txBody>
      </p:sp>
      <p:pic>
        <p:nvPicPr>
          <p:cNvPr id="10242" name="Picture 2" descr="https://upload.wikimedia.org/wikipedia/commons/3/3d/KL_Creative_Labs_Soundblaster_AWE64_Value_CT438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t="7606" r="5311" b="8169"/>
          <a:stretch/>
        </p:blipFill>
        <p:spPr bwMode="auto">
          <a:xfrm>
            <a:off x="5724128" y="2776600"/>
            <a:ext cx="2952328" cy="18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92586" y="4371950"/>
            <a:ext cx="266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SB AWE64 Value (CT4380) </a:t>
            </a:r>
            <a:endParaRPr lang="ru-RU" dirty="0"/>
          </a:p>
        </p:txBody>
      </p:sp>
      <p:pic>
        <p:nvPicPr>
          <p:cNvPr id="10244" name="Picture 4" descr="https://upload.wikimedia.org/wikipedia/commons/9/95/Creative_Sound_Blaster_AWE32_PNP_CT39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6" y="879617"/>
            <a:ext cx="3472397" cy="140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052272" y="2305918"/>
            <a:ext cx="214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SB AWE32 (CT3990)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07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sound devices :: midi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53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/>
              <a:t>originally used for music equipment control</a:t>
            </a:r>
          </a:p>
          <a:p>
            <a:r>
              <a:rPr lang="en-US" sz="1700" dirty="0"/>
              <a:t>1984 – Roland MPU-401 – universal MIDI interface, supports many platforms, incl. PC, support UART and intelligent accelerated mode</a:t>
            </a:r>
          </a:p>
          <a:p>
            <a:r>
              <a:rPr lang="en-US" sz="1700" dirty="0"/>
              <a:t>1987 – Roland MT32/LAPC-1 – reference music synth for early DOS games</a:t>
            </a:r>
          </a:p>
          <a:p>
            <a:r>
              <a:rPr lang="en-US" sz="1700" dirty="0"/>
              <a:t>1991 – General MIDI – standardizes instrument definitions and controls, Roland General Sound expands instrument set further</a:t>
            </a:r>
          </a:p>
          <a:p>
            <a:r>
              <a:rPr lang="en-US" sz="1700" dirty="0"/>
              <a:t>incredibly easy to program, popular in </a:t>
            </a:r>
            <a:r>
              <a:rPr lang="en-US" sz="1700" dirty="0" err="1"/>
              <a:t>sizecoding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late-90s ISA soundcards usually implements MPU-401 in UART mode, some (GUS/AWE32) able to emulate through wavetable engine</a:t>
            </a:r>
          </a:p>
        </p:txBody>
      </p:sp>
      <p:pic>
        <p:nvPicPr>
          <p:cNvPr id="11266" name="Picture 2" descr="https://upload.wikimedia.org/wikipedia/commons/1/11/Lapc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859414"/>
            <a:ext cx="3499570" cy="134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412239" y="4218642"/>
            <a:ext cx="154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Roland LAPC-1</a:t>
            </a:r>
            <a:endParaRPr lang="ru-RU" dirty="0"/>
          </a:p>
        </p:txBody>
      </p:sp>
      <p:pic>
        <p:nvPicPr>
          <p:cNvPr id="11268" name="Picture 4" descr="https://upload.wikimedia.org/wikipedia/commons/0/02/Midi_ports_and_c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0559"/>
            <a:ext cx="2892996" cy="19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x86 :: </a:t>
            </a:r>
            <a:r>
              <a:rPr lang="en-US" sz="3600" dirty="0" err="1" smtClean="0"/>
              <a:t>cpu</a:t>
            </a:r>
            <a:r>
              <a:rPr lang="en-US" sz="3600" dirty="0" smtClean="0"/>
              <a:t> </a:t>
            </a:r>
            <a:r>
              <a:rPr lang="en-US" sz="3600" dirty="0" err="1" smtClean="0"/>
              <a:t>evoluition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54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13184" y="776436"/>
            <a:ext cx="6048672" cy="40995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Intel 8086 (1978):</a:t>
            </a:r>
          </a:p>
          <a:p>
            <a:pPr marL="355600" lvl="1"/>
            <a:r>
              <a:rPr lang="en-US" sz="1400" dirty="0"/>
              <a:t>g</a:t>
            </a:r>
            <a:r>
              <a:rPr lang="en-US" sz="1400" dirty="0" smtClean="0"/>
              <a:t>reatly enhanced i8080 design, </a:t>
            </a:r>
            <a:r>
              <a:rPr lang="en-US" sz="1400" dirty="0"/>
              <a:t>used as basis for IBM PC family </a:t>
            </a:r>
            <a:endParaRPr lang="en-US" sz="1400" dirty="0" smtClean="0"/>
          </a:p>
          <a:p>
            <a:pPr marL="355600" lvl="1"/>
            <a:r>
              <a:rPr lang="en-US" sz="1400" dirty="0"/>
              <a:t>i</a:t>
            </a:r>
            <a:r>
              <a:rPr lang="en-US" sz="1400" dirty="0" smtClean="0"/>
              <a:t>8088 is 8-bit data bus cost-effective variant of i8086</a:t>
            </a:r>
            <a:endParaRPr lang="en-US" sz="1400" dirty="0"/>
          </a:p>
          <a:p>
            <a:r>
              <a:rPr lang="en-US" sz="1800" dirty="0" smtClean="0"/>
              <a:t>Intel 80286 (1982):</a:t>
            </a:r>
          </a:p>
          <a:p>
            <a:pPr marL="355600" lvl="1"/>
            <a:r>
              <a:rPr lang="en-US" sz="1400" dirty="0"/>
              <a:t>i</a:t>
            </a:r>
            <a:r>
              <a:rPr lang="en-US" sz="1400" dirty="0" smtClean="0"/>
              <a:t>ntroduced protected mode, increased performance relative to i8086</a:t>
            </a:r>
          </a:p>
          <a:p>
            <a:pPr marL="355600" lvl="1"/>
            <a:r>
              <a:rPr lang="en-US" sz="1400" dirty="0" smtClean="0"/>
              <a:t>increased address space to 24 bits (up to 16 MB)</a:t>
            </a:r>
            <a:endParaRPr lang="en-US" sz="1400" dirty="0"/>
          </a:p>
          <a:p>
            <a:r>
              <a:rPr lang="en-US" sz="1800" dirty="0" smtClean="0"/>
              <a:t>Intel 80386 (1985):</a:t>
            </a:r>
          </a:p>
          <a:p>
            <a:pPr marL="355600" lvl="1"/>
            <a:r>
              <a:rPr lang="en-US" sz="1400" dirty="0" smtClean="0"/>
              <a:t>extended x86 architecture to 32 bits, added virtual memory paging</a:t>
            </a:r>
          </a:p>
          <a:p>
            <a:pPr marL="355600" lvl="1"/>
            <a:r>
              <a:rPr lang="en-US" sz="1400" dirty="0" smtClean="0"/>
              <a:t>available in two versions, SX with 16 bit data bus and full-blown DX</a:t>
            </a:r>
          </a:p>
          <a:p>
            <a:pPr marL="355600" lvl="1"/>
            <a:r>
              <a:rPr lang="en-US" sz="1400" dirty="0" smtClean="0"/>
              <a:t>32-bit address space, addressing up to 4 GB of memory</a:t>
            </a:r>
          </a:p>
          <a:p>
            <a:r>
              <a:rPr lang="en-US" sz="1800" dirty="0"/>
              <a:t>Intel 80486 (1978):</a:t>
            </a:r>
          </a:p>
          <a:p>
            <a:pPr marL="358775" lvl="1" indent="-266700"/>
            <a:r>
              <a:rPr lang="en-US" sz="1400" dirty="0"/>
              <a:t>pipelined design, instruction timings improved up to 1 clock per simple </a:t>
            </a:r>
            <a:r>
              <a:rPr lang="en-US" sz="1400" dirty="0" smtClean="0"/>
              <a:t>instructions</a:t>
            </a:r>
          </a:p>
          <a:p>
            <a:pPr marL="358775" lvl="1" indent="-266700"/>
            <a:r>
              <a:rPr lang="en-US" sz="1400" dirty="0" smtClean="0"/>
              <a:t>Integrated level-1 cache (8 KB, 16 KB</a:t>
            </a:r>
            <a:endParaRPr lang="en-US" sz="1400" dirty="0"/>
          </a:p>
          <a:p>
            <a:pPr marL="358775" lvl="1" indent="-266700"/>
            <a:r>
              <a:rPr lang="en-US" sz="1400" dirty="0"/>
              <a:t>integrated FPU on die (except SX versions), clock multiplier in DX2/DX4</a:t>
            </a:r>
          </a:p>
          <a:p>
            <a:pPr marL="355600" lvl="1"/>
            <a:endParaRPr lang="en-US" sz="1400" dirty="0" smtClean="0"/>
          </a:p>
        </p:txBody>
      </p:sp>
      <p:sp>
        <p:nvSpPr>
          <p:cNvPr id="3" name="AutoShape 2" descr="Intel 8086 — &amp;pcy;&amp;rcy;&amp;ocy;&amp;tscy;&amp;iecy;&amp;scy;&amp;scy;&amp;ocy;&amp;rcy;, &amp;ocy;&amp;tcy;&amp;kcy;&amp;rcy;&amp;ycy;&amp;vcy;&amp;shcy;&amp;icy;&amp;jcy; &amp;ecy;&amp;pcy;&amp;ocy;&amp;khcy;&amp;ucy; / &amp;KHcy;&amp;acy;&amp;bcy;&amp;r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5" name="Picture 7" descr="&amp;Ecy;&amp;Vcy;&amp;Mcy;HISTORY&amp;quot;: Intel 802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01" y="1635646"/>
            <a:ext cx="1951746" cy="130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92" y="375886"/>
            <a:ext cx="2439958" cy="136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5860" y="3363838"/>
            <a:ext cx="1495350" cy="14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 descr="&amp;Tcy;&amp;icy;&amp;pcy; &amp;kcy;&amp;ocy;&amp;lcy;&amp;icy;&amp;chcy;&amp;iecy;&amp;scy;&amp;tcy;&amp;vcy;&amp;ocy; &amp;ecy;&amp;lcy;&amp;iecy;&amp;mcy;&amp;iecy;&amp;ncy;&amp;tcy;&amp;ocy;&amp;vcy; &amp;gcy;&amp;ocy;&amp;dcy; &amp;vcy;&amp;ycy;&amp;pcy;&amp;ucy;&amp;scy;&amp;kcy;&amp;acy; 80386 2750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822783"/>
            <a:ext cx="1424261" cy="14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x86 :: </a:t>
            </a:r>
            <a:r>
              <a:rPr lang="en-US" sz="3600" dirty="0" err="1" smtClean="0"/>
              <a:t>cpu</a:t>
            </a:r>
            <a:r>
              <a:rPr lang="en-US" sz="3600" dirty="0" smtClean="0"/>
              <a:t> </a:t>
            </a:r>
            <a:r>
              <a:rPr lang="en-US" sz="3600" dirty="0" err="1" smtClean="0"/>
              <a:t>evoluition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55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13184" y="776436"/>
            <a:ext cx="6059016" cy="40275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Pentium (1993):</a:t>
            </a:r>
          </a:p>
          <a:p>
            <a:pPr marL="449263" lvl="1" indent="-266700"/>
            <a:r>
              <a:rPr lang="en-US" sz="1400" dirty="0"/>
              <a:t>s</a:t>
            </a:r>
            <a:r>
              <a:rPr lang="en-US" sz="1400" dirty="0" smtClean="0"/>
              <a:t>uperscalar in-order architecture, able to execute up to two instructions per clock</a:t>
            </a:r>
          </a:p>
          <a:p>
            <a:pPr marL="449263" lvl="1" indent="-266700"/>
            <a:r>
              <a:rPr lang="en-US" sz="1400" dirty="0"/>
              <a:t>c</a:t>
            </a:r>
            <a:r>
              <a:rPr lang="en-US" sz="1400" dirty="0" smtClean="0"/>
              <a:t>ompletely redesigned pipelined FPU </a:t>
            </a:r>
          </a:p>
          <a:p>
            <a:pPr marL="449263" lvl="1" indent="-266700"/>
            <a:r>
              <a:rPr lang="en-US" sz="1400" dirty="0" smtClean="0"/>
              <a:t>64-bit data bus</a:t>
            </a:r>
          </a:p>
          <a:p>
            <a:pPr marL="449263" lvl="1" indent="-266700"/>
            <a:r>
              <a:rPr lang="en-US" sz="1400" dirty="0" smtClean="0"/>
              <a:t>Pentium MMX (1997) added integer SIMD instructions for accelerating multimedia and data processing tasks</a:t>
            </a:r>
            <a:endParaRPr lang="en-US" sz="1400" dirty="0"/>
          </a:p>
          <a:p>
            <a:r>
              <a:rPr lang="en-US" sz="1800" dirty="0" smtClean="0"/>
              <a:t>Pentium Pro/II (1995/1997):</a:t>
            </a:r>
          </a:p>
          <a:p>
            <a:pPr marL="449263" lvl="1" indent="-266700"/>
            <a:r>
              <a:rPr lang="en-US" sz="1400" dirty="0"/>
              <a:t>o</a:t>
            </a:r>
            <a:r>
              <a:rPr lang="en-US" sz="1400" dirty="0" smtClean="0"/>
              <a:t>ut of order superscalar architecture, highly </a:t>
            </a:r>
            <a:r>
              <a:rPr lang="en-US" sz="1400" dirty="0" err="1" smtClean="0"/>
              <a:t>optimised</a:t>
            </a:r>
            <a:r>
              <a:rPr lang="en-US" sz="1400" dirty="0" smtClean="0"/>
              <a:t> for 32-bit software</a:t>
            </a:r>
          </a:p>
          <a:p>
            <a:pPr marL="449263" lvl="1" indent="-266700"/>
            <a:r>
              <a:rPr lang="en-US" sz="1400" dirty="0" smtClean="0"/>
              <a:t>integrated level-2 cache (up to 512 )</a:t>
            </a:r>
          </a:p>
          <a:p>
            <a:pPr marL="449263" lvl="1" indent="-266700"/>
            <a:r>
              <a:rPr lang="en-US" sz="1400" dirty="0" smtClean="0"/>
              <a:t>Pentium II moved cache on CPU </a:t>
            </a:r>
            <a:r>
              <a:rPr lang="en-US" sz="1400" dirty="0" err="1" smtClean="0"/>
              <a:t>cartrige</a:t>
            </a:r>
            <a:r>
              <a:rPr lang="en-US" sz="1400" dirty="0" smtClean="0"/>
              <a:t> and added MMX </a:t>
            </a:r>
            <a:r>
              <a:rPr lang="en-US" sz="1400" dirty="0" err="1" smtClean="0"/>
              <a:t>instuctions</a:t>
            </a:r>
            <a:endParaRPr lang="en-US" sz="1400" dirty="0" smtClean="0"/>
          </a:p>
          <a:p>
            <a:pPr marL="49213" indent="-266700"/>
            <a:r>
              <a:rPr lang="en-US" sz="1800" dirty="0" smtClean="0"/>
              <a:t>AMD K6 (1997):</a:t>
            </a:r>
          </a:p>
          <a:p>
            <a:pPr marL="449263" lvl="1" indent="-266700"/>
            <a:r>
              <a:rPr lang="en-US" sz="1400" dirty="0"/>
              <a:t>o</a:t>
            </a:r>
            <a:r>
              <a:rPr lang="en-US" sz="1400" dirty="0" smtClean="0"/>
              <a:t>ut of order superscalar design, outperforming Pentium in integer performance but performing </a:t>
            </a:r>
            <a:r>
              <a:rPr lang="en-US" sz="1400" dirty="0" err="1" smtClean="0"/>
              <a:t>significally</a:t>
            </a:r>
            <a:r>
              <a:rPr lang="en-US" sz="1400" dirty="0" smtClean="0"/>
              <a:t> slower in FPU intensive tasks</a:t>
            </a:r>
          </a:p>
          <a:p>
            <a:pPr marL="449263" lvl="1" indent="-266700"/>
            <a:r>
              <a:rPr lang="en-US" sz="1400" dirty="0" smtClean="0"/>
              <a:t>K6-2 (1998) introduced 3dNow! </a:t>
            </a:r>
            <a:r>
              <a:rPr lang="en-US" sz="1400" dirty="0"/>
              <a:t>f</a:t>
            </a:r>
            <a:r>
              <a:rPr lang="en-US" sz="1400" dirty="0" smtClean="0"/>
              <a:t>loating point SIMD instructions</a:t>
            </a:r>
          </a:p>
          <a:p>
            <a:pPr marL="449263" lvl="1" indent="-266700"/>
            <a:endParaRPr lang="en-US" sz="1400" dirty="0"/>
          </a:p>
          <a:p>
            <a:pPr marL="449263" lvl="1" indent="-266700"/>
            <a:endParaRPr lang="en-US" sz="1400" dirty="0" smtClean="0"/>
          </a:p>
          <a:p>
            <a:pPr marL="457200" lvl="1" indent="0">
              <a:buNone/>
            </a:pPr>
            <a:endParaRPr lang="en-US" sz="1400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441693"/>
            <a:ext cx="1857685" cy="185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851670"/>
            <a:ext cx="1600371" cy="150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https://www.x86-guide.net/Photos/Grandes/25/AMD%20K6-2%20550AGR%2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23428"/>
            <a:ext cx="1688359" cy="16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87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in depth :: x86 :: registers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56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76436"/>
            <a:ext cx="4535036" cy="39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220072" y="915566"/>
            <a:ext cx="345638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7 general purpose registers,</a:t>
            </a:r>
          </a:p>
          <a:p>
            <a:pPr marL="0" lvl="1"/>
            <a:r>
              <a:rPr lang="en-US" sz="1600" dirty="0" smtClean="0"/>
              <a:t>1 stack pointer</a:t>
            </a:r>
          </a:p>
          <a:p>
            <a:pPr marL="0" lvl="1"/>
            <a:endParaRPr lang="en-US" sz="1600" dirty="0" smtClean="0"/>
          </a:p>
          <a:p>
            <a:pPr marL="0" lvl="1"/>
            <a:r>
              <a:rPr lang="en-US" sz="1600" dirty="0"/>
              <a:t>i</a:t>
            </a:r>
            <a:r>
              <a:rPr lang="en-US" sz="1600" dirty="0" smtClean="0"/>
              <a:t>386  extended all general registers to 32 bit and added FS/GS registers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used for system control structures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/>
            <a:r>
              <a:rPr lang="en-US" sz="1600" dirty="0"/>
              <a:t>r</a:t>
            </a:r>
            <a:r>
              <a:rPr lang="en-US" sz="1600" dirty="0" smtClean="0"/>
              <a:t>elatively low count compared with other </a:t>
            </a:r>
            <a:r>
              <a:rPr lang="en-US" sz="1600" dirty="0" smtClean="0"/>
              <a:t>platforms, </a:t>
            </a:r>
            <a:r>
              <a:rPr lang="en-US" sz="1600" dirty="0" smtClean="0"/>
              <a:t>like MC68000/ARM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44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in depth :: x86 :: </a:t>
            </a:r>
            <a:r>
              <a:rPr lang="en-US" sz="3600" dirty="0" err="1" smtClean="0"/>
              <a:t>fpu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86036" y="858422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400" dirty="0" smtClean="0"/>
              <a:t>i8087 numeric processing unit provides </a:t>
            </a:r>
            <a:r>
              <a:rPr lang="en-US" sz="1400" dirty="0"/>
              <a:t>floating point mathematical operations accelerating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14028" y="1203598"/>
            <a:ext cx="53380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400" dirty="0"/>
              <a:t>o</a:t>
            </a:r>
            <a:r>
              <a:rPr lang="en-US" sz="1400" dirty="0" smtClean="0"/>
              <a:t>perates on single precision (32 bit), double precision (64 bit) and extended precision (80 bit) numbers, also supports conversion between integer and floating point variables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provided basis for IEEE-754 floating point standard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0" lvl="1"/>
            <a:r>
              <a:rPr lang="en-US" sz="1400" dirty="0"/>
              <a:t>r</a:t>
            </a:r>
            <a:r>
              <a:rPr lang="en-US" sz="1400" dirty="0" smtClean="0"/>
              <a:t>egisters are organized as stack of 8 80-bit registers (ST0-ST7), ST0 used as destination operand, and also can be exchanged with ST1-ST7 with FXCH instruction</a:t>
            </a:r>
          </a:p>
          <a:p>
            <a:pPr marL="0" lvl="1"/>
            <a:r>
              <a:rPr lang="en-US" sz="1400" dirty="0" smtClean="0"/>
              <a:t>FPU operations pop values off the stack and push results onto it, also providing integer/floating point variables load and store</a:t>
            </a:r>
          </a:p>
          <a:p>
            <a:pPr marL="0" lvl="1"/>
            <a:endParaRPr lang="en-US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i387 added direct sin/</a:t>
            </a:r>
            <a:r>
              <a:rPr lang="en-US" sz="1400" dirty="0" err="1" smtClean="0"/>
              <a:t>cos</a:t>
            </a:r>
            <a:r>
              <a:rPr lang="en-US" sz="1400" dirty="0" smtClean="0"/>
              <a:t> operations, making FPU fully IEEE-754 compliant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</a:t>
            </a:r>
            <a:r>
              <a:rPr lang="en-US" sz="1400" dirty="0" smtClean="0"/>
              <a:t>tarting from i486, FPU is integrated on CPU core (except 486SX)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Pentium updated FPU with new pipelined architecture and register renaming, paring FXCH with </a:t>
            </a:r>
            <a:r>
              <a:rPr lang="en-US" sz="1400" dirty="0"/>
              <a:t>FPU </a:t>
            </a:r>
            <a:r>
              <a:rPr lang="en-US" sz="1400" dirty="0" smtClean="0"/>
              <a:t>operations and performing slow instructions (divide, square root) in parallel with integer operations</a:t>
            </a:r>
          </a:p>
          <a:p>
            <a:pPr marL="0" lvl="1"/>
            <a:endParaRPr lang="en-US" sz="14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74" y="2955404"/>
            <a:ext cx="25336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Intel C80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382" y="1472208"/>
            <a:ext cx="2942742" cy="106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87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x</a:t>
            </a:r>
            <a:r>
              <a:rPr lang="en-US" sz="3600" dirty="0" smtClean="0"/>
              <a:t>86 :: memory layout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58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259632" y="-2108770"/>
            <a:ext cx="8280920" cy="13632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771550"/>
            <a:ext cx="1999742" cy="414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88" y="765693"/>
            <a:ext cx="3265064" cy="414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 flipV="1">
            <a:off x="4499992" y="771550"/>
            <a:ext cx="900100" cy="288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3563888" y="4909812"/>
            <a:ext cx="1939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6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x</a:t>
            </a:r>
            <a:r>
              <a:rPr lang="en-US" sz="3600" dirty="0" smtClean="0"/>
              <a:t>86 :: memory model :: real mode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59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13632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In real mode, memory pointer is constructed from two components: segment and memory offset</a:t>
            </a:r>
            <a:endParaRPr lang="en-US" sz="1600" dirty="0"/>
          </a:p>
          <a:p>
            <a:r>
              <a:rPr lang="en-US" sz="1600" dirty="0"/>
              <a:t>s</a:t>
            </a:r>
            <a:r>
              <a:rPr lang="en-US" sz="1600" dirty="0" smtClean="0"/>
              <a:t>egment value defines memory start address in units of 16 byte (paragraphs) </a:t>
            </a:r>
          </a:p>
          <a:p>
            <a:r>
              <a:rPr lang="en-US" sz="1600" dirty="0" smtClean="0"/>
              <a:t>then, 16-bit or 32-bit offset is added to resulted segment value to form memory linear </a:t>
            </a:r>
            <a:r>
              <a:rPr lang="en-US" sz="1600" dirty="0" err="1" smtClean="0"/>
              <a:t>adress</a:t>
            </a:r>
            <a:endParaRPr lang="en-US" sz="1600" dirty="0" smtClean="0"/>
          </a:p>
          <a:p>
            <a:r>
              <a:rPr lang="en-US" sz="1600" dirty="0" smtClean="0"/>
              <a:t>segments can overlap: i.e. 0x0000:0482 and 0x0040:0082 point to same memory address 0x000482</a:t>
            </a:r>
          </a:p>
          <a:p>
            <a:r>
              <a:rPr lang="en-US" sz="1600" dirty="0"/>
              <a:t>i</a:t>
            </a:r>
            <a:r>
              <a:rPr lang="en-US" sz="1600" dirty="0" smtClean="0"/>
              <a:t>286 and higher calculate addresses in full 24/32bit: address overflow is possible with segments &gt; 0xF000, allowing access to 64 Kb (minus 16 bytes) above 1 MB</a:t>
            </a:r>
          </a:p>
          <a:p>
            <a:pPr lvl="1"/>
            <a:r>
              <a:rPr lang="en-US" sz="1400" dirty="0"/>
              <a:t>c</a:t>
            </a:r>
            <a:r>
              <a:rPr lang="en-US" sz="1400" dirty="0" smtClean="0"/>
              <a:t>alled High Memory Arena (HMA) in DOS world</a:t>
            </a:r>
          </a:p>
          <a:p>
            <a:pPr lvl="1"/>
            <a:r>
              <a:rPr lang="en-US" sz="1400" dirty="0"/>
              <a:t>o</a:t>
            </a:r>
            <a:r>
              <a:rPr lang="en-US" sz="1400" dirty="0" smtClean="0"/>
              <a:t>n 8086/8088, addresses beyond 1 MB are wrapped to start of memory: some older software depend on this behavior, and IBM implemented A20 line gate to emulate such wraparound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42" y="3507854"/>
            <a:ext cx="6288139" cy="116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5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the birth:: 1991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</a:t>
            </a:fld>
            <a:endParaRPr lang="ru-RU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1044792"/>
            <a:ext cx="8344544" cy="518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…slowly drifting towards vector worlds ….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867894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Vicky by The Space Pigs (1991)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44208" y="3939902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>
                <a:sym typeface="Wingdings" panose="05000000000000000000" pitchFamily="2" charset="2"/>
              </a:rPr>
              <a:t>Cronologia</a:t>
            </a:r>
            <a:r>
              <a:rPr lang="en-US" sz="1400" dirty="0">
                <a:sym typeface="Wingdings" panose="05000000000000000000" pitchFamily="2" charset="2"/>
              </a:rPr>
              <a:t> by </a:t>
            </a:r>
            <a:r>
              <a:rPr lang="en-US" sz="1400" dirty="0" err="1">
                <a:sym typeface="Wingdings" panose="05000000000000000000" pitchFamily="2" charset="2"/>
              </a:rPr>
              <a:t>Cascada</a:t>
            </a:r>
            <a:r>
              <a:rPr lang="en-US" sz="1400" dirty="0">
                <a:sym typeface="Wingdings" panose="05000000000000000000" pitchFamily="2" charset="2"/>
              </a:rPr>
              <a:t> (1991)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545"/>
            <a:ext cx="2722062" cy="2041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F:\emul\DOSBox-X_mmx\capture\vicky_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62" y="1779662"/>
            <a:ext cx="2722062" cy="20415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46" y="2105000"/>
            <a:ext cx="2935614" cy="1834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429333" y="4033738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>
                <a:sym typeface="Wingdings" panose="05000000000000000000" pitchFamily="2" charset="2"/>
              </a:rPr>
              <a:t>VectorDemo</a:t>
            </a:r>
            <a:r>
              <a:rPr lang="en-US" sz="1400" dirty="0">
                <a:sym typeface="Wingdings" panose="05000000000000000000" pitchFamily="2" charset="2"/>
              </a:rPr>
              <a:t> by </a:t>
            </a:r>
            <a:r>
              <a:rPr lang="en-US" sz="1400" dirty="0" err="1">
                <a:sym typeface="Wingdings" panose="05000000000000000000" pitchFamily="2" charset="2"/>
              </a:rPr>
              <a:t>Ultraforce</a:t>
            </a:r>
            <a:r>
              <a:rPr lang="en-US" sz="1400" dirty="0">
                <a:sym typeface="Wingdings" panose="05000000000000000000" pitchFamily="2" charset="2"/>
              </a:rPr>
              <a:t> (1991)</a:t>
            </a:r>
          </a:p>
        </p:txBody>
      </p:sp>
    </p:spTree>
    <p:extLst>
      <p:ext uri="{BB962C8B-B14F-4D97-AF65-F5344CB8AC3E}">
        <p14:creationId xmlns:p14="http://schemas.microsoft.com/office/powerpoint/2010/main" val="6771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x</a:t>
            </a:r>
            <a:r>
              <a:rPr lang="en-US" sz="3600" dirty="0" smtClean="0"/>
              <a:t>86 :: memory model :: real mode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60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13632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</a:t>
            </a:r>
            <a:r>
              <a:rPr lang="en-US" sz="1600" dirty="0" smtClean="0"/>
              <a:t>s following, memory pointers in x86 are of two types:</a:t>
            </a:r>
          </a:p>
          <a:p>
            <a:r>
              <a:rPr lang="en-US" sz="1600" dirty="0" smtClean="0"/>
              <a:t>near pointer (16 or 32 bit), referencing memory within current selected segment</a:t>
            </a:r>
          </a:p>
          <a:p>
            <a:r>
              <a:rPr lang="en-US" sz="1600" dirty="0"/>
              <a:t>f</a:t>
            </a:r>
            <a:r>
              <a:rPr lang="en-US" sz="1600" dirty="0" smtClean="0"/>
              <a:t>ar pointer (16 bit segment + and 16\32 bit offset) referencing memory across different segments</a:t>
            </a:r>
          </a:p>
          <a:p>
            <a:pPr marL="0" indent="0">
              <a:buNone/>
            </a:pPr>
            <a:r>
              <a:rPr lang="en-US" sz="1600" dirty="0"/>
              <a:t>t</a:t>
            </a:r>
            <a:r>
              <a:rPr lang="en-US" sz="1600" dirty="0" smtClean="0"/>
              <a:t>hus, data and code can be either located in one segment (utilizing near pointers), or split in several segments (far pointers) </a:t>
            </a:r>
          </a:p>
          <a:p>
            <a:pPr marL="0" indent="0">
              <a:buNone/>
            </a:pPr>
            <a:r>
              <a:rPr lang="en-US" sz="1600" dirty="0" smtClean="0"/>
              <a:t>16 bit real mode applications can be compiled using 6 distinctive memory models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1624"/>
              </p:ext>
            </p:extLst>
          </p:nvPr>
        </p:nvGraphicFramePr>
        <p:xfrm>
          <a:off x="539553" y="2931790"/>
          <a:ext cx="7992886" cy="17057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4352"/>
                <a:gridCol w="950839"/>
                <a:gridCol w="950839"/>
                <a:gridCol w="4936856"/>
              </a:tblGrid>
              <a:tr h="2127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Model</a:t>
                      </a:r>
                      <a:endParaRPr lang="ru-RU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Data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Code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Definition 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</a:tr>
              <a:tr h="2127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Tiny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CS=DS=SS, used in .com files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</a:tr>
              <a:tr h="2127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Small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near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near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DS=SS 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</a:tr>
              <a:tr h="2127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Medium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near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far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DS=SS, multiple code segments </a:t>
                      </a:r>
                      <a:endParaRPr lang="ru-RU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</a:tr>
              <a:tr h="2127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Compact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far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near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single code segment, multiple data segments 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</a:tr>
              <a:tr h="2127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Large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far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far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multiple code and data segments 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</a:tr>
              <a:tr h="4255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Huge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huge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far</a:t>
                      </a:r>
                      <a:endParaRPr lang="ru-RU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multiple code and data segments; single array may be &gt;64 KB</a:t>
                      </a:r>
                      <a:endParaRPr lang="ru-RU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79792" marR="7979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5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x</a:t>
            </a:r>
            <a:r>
              <a:rPr lang="en-US" sz="3600" dirty="0" smtClean="0"/>
              <a:t>86 :: memory model :: protected mode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61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4271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95536" y="776436"/>
            <a:ext cx="8280920" cy="21553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In protected mode, segment registers do not contain offset, instead, descriptor selector is used</a:t>
            </a:r>
            <a:endParaRPr lang="en-US" sz="1400" dirty="0"/>
          </a:p>
          <a:p>
            <a:r>
              <a:rPr lang="en-US" sz="1400" dirty="0"/>
              <a:t>d</a:t>
            </a:r>
            <a:r>
              <a:rPr lang="en-US" sz="1400" dirty="0" smtClean="0"/>
              <a:t>efined as 13-bit selector field, Global/Local Descriptor Table select bit and requested privilege field (2 least bits)</a:t>
            </a:r>
          </a:p>
          <a:p>
            <a:r>
              <a:rPr lang="en-US" sz="1400" dirty="0" smtClean="0"/>
              <a:t>each GDT/LDT entry contain of 8 bytes descriptor with defined </a:t>
            </a:r>
            <a:r>
              <a:rPr lang="en-US" sz="1400" dirty="0" err="1" smtClean="0"/>
              <a:t>stasrt</a:t>
            </a:r>
            <a:r>
              <a:rPr lang="en-US" sz="1400" dirty="0" smtClean="0"/>
              <a:t> offset, limit, descriptor type and access rights (whether is executable, read, write, etc., privilege level, </a:t>
            </a:r>
            <a:r>
              <a:rPr lang="en-US" sz="1400" dirty="0" err="1" smtClean="0"/>
              <a:t>etc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CPU checks access rights and descriptor validity while segment register usage, raising General Protection Fault in case of failure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465" y="2571750"/>
            <a:ext cx="5612694" cy="22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31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x</a:t>
            </a:r>
            <a:r>
              <a:rPr lang="en-US" sz="3600" dirty="0" smtClean="0"/>
              <a:t>86 :: memory model :: protected mode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4271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51520" y="776436"/>
            <a:ext cx="8280920" cy="21553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</a:t>
            </a:r>
            <a:r>
              <a:rPr lang="en-US" sz="1600" dirty="0" smtClean="0"/>
              <a:t>hile segmentation still was crucial for 286 because of 16 bit offsets, 386 and 32-bit modes do not generally need it</a:t>
            </a:r>
          </a:p>
          <a:p>
            <a:r>
              <a:rPr lang="en-US" sz="1600" dirty="0" smtClean="0"/>
              <a:t>“flat” mode involves setting CS to code segment and DS/ES/SS with data segment, </a:t>
            </a:r>
            <a:r>
              <a:rPr lang="en-US" sz="1600" dirty="0"/>
              <a:t>b</a:t>
            </a:r>
            <a:r>
              <a:rPr lang="en-US" sz="1600" dirty="0" smtClean="0"/>
              <a:t>oth </a:t>
            </a:r>
            <a:r>
              <a:rPr lang="en-US" sz="1600" dirty="0" smtClean="0"/>
              <a:t>with base 0 and limit of 4 GB, effectively bypassing segmentation and </a:t>
            </a:r>
            <a:r>
              <a:rPr lang="en-US" sz="1600" dirty="0" smtClean="0"/>
              <a:t>treating </a:t>
            </a:r>
            <a:r>
              <a:rPr lang="en-US" sz="1600" dirty="0" smtClean="0"/>
              <a:t>every logical address as linear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48750"/>
            <a:ext cx="3766964" cy="259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217657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i386 also introduced Memory Management Unit allowing to </a:t>
            </a:r>
            <a:r>
              <a:rPr lang="en-US" sz="1600" dirty="0" smtClean="0"/>
              <a:t>map virtual memory to physical in units of 4 KB pages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EMM386, Windows 3.x in 386 Enhanced mode, Windows 9x/NT and Linux/FreeBSD use paging for isolating applications address </a:t>
            </a:r>
            <a:r>
              <a:rPr lang="en-US" sz="1600" dirty="0" smtClean="0"/>
              <a:t>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nother notable i386 feature is Virtual 8086 mode, emulating real mode environment as dedicated process task, e</a:t>
            </a:r>
            <a:r>
              <a:rPr lang="en-US" sz="1600" dirty="0" smtClean="0"/>
              <a:t>liminating the need if expensive mode switches for DOS/BIOS calls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406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x</a:t>
            </a:r>
            <a:r>
              <a:rPr lang="en-US" sz="3600" dirty="0" smtClean="0"/>
              <a:t>86 :: memory model :: flat real mode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63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41715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</a:t>
            </a:r>
            <a:r>
              <a:rPr lang="en-US" sz="1600" dirty="0" smtClean="0"/>
              <a:t>pparently, 80386 and newer CPUs use same segment descriptor pipeline for both rea</a:t>
            </a:r>
            <a:r>
              <a:rPr lang="en-US" sz="1600" dirty="0"/>
              <a:t>l</a:t>
            </a:r>
            <a:r>
              <a:rPr lang="en-US" sz="1600" dirty="0" smtClean="0"/>
              <a:t> and protected mode, differing only in address calculation</a:t>
            </a:r>
          </a:p>
          <a:p>
            <a:r>
              <a:rPr lang="en-US" sz="1600" dirty="0"/>
              <a:t>e</a:t>
            </a:r>
            <a:r>
              <a:rPr lang="en-US" sz="1600" dirty="0" smtClean="0"/>
              <a:t>ach segment register has associated descriptor cache</a:t>
            </a:r>
          </a:p>
          <a:p>
            <a:r>
              <a:rPr lang="en-US" sz="1600" dirty="0"/>
              <a:t>i</a:t>
            </a:r>
            <a:r>
              <a:rPr lang="en-US" sz="1600" dirty="0" smtClean="0"/>
              <a:t>t’s possible to enter protected mode, set all data segments to 4 GB limit and switch back to real mode, allowing to access data over first MB while retaining compatibility with DOS/BIOS services and interrupts</a:t>
            </a:r>
          </a:p>
          <a:p>
            <a:r>
              <a:rPr lang="en-US" sz="1600" dirty="0" smtClean="0"/>
              <a:t>requires raw or XMS environment, most PM supervisors (like EMM386/Windows) don’t allow such tricks and either reset segment limits to 64 KB upon return to RM or terminate the application</a:t>
            </a:r>
          </a:p>
          <a:p>
            <a:r>
              <a:rPr lang="en-US" sz="1600" dirty="0" smtClean="0"/>
              <a:t>used in several early (pre-1995) demos and even some commercial games (</a:t>
            </a:r>
            <a:r>
              <a:rPr lang="en-US" sz="1600" dirty="0" err="1" smtClean="0"/>
              <a:t>Ultima</a:t>
            </a:r>
            <a:r>
              <a:rPr lang="en-US" sz="1600" dirty="0" smtClean="0"/>
              <a:t> 7/8)</a:t>
            </a:r>
          </a:p>
          <a:p>
            <a:r>
              <a:rPr lang="en-US" sz="1600" dirty="0" smtClean="0"/>
              <a:t>expanding CS limit over 64 KB or switching to 32 bit code segment is practically useless (RM IRQs corrupt high 16 bits of EIP, and DOS/BIOS code won’t work in 32-bit real mode)</a:t>
            </a:r>
          </a:p>
          <a:p>
            <a:pPr lvl="1"/>
            <a:r>
              <a:rPr lang="en-US" sz="1200" dirty="0"/>
              <a:t>n</a:t>
            </a:r>
            <a:r>
              <a:rPr lang="en-US" sz="1200" dirty="0" smtClean="0"/>
              <a:t>evertheless, there is at least one demo (Project Angel by Impact Studios, 1994) using 32-bit flat real mode</a:t>
            </a:r>
          </a:p>
          <a:p>
            <a:r>
              <a:rPr lang="en-US" sz="1600" dirty="0" smtClean="0"/>
              <a:t>With the availability of DOS extenders, 32-bit protected mode is more attractive and easier to use than flat real mode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89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x86 :: i/o ports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64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41715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Like i8080, 8088 has separate I/O and memory address</a:t>
            </a:r>
          </a:p>
          <a:p>
            <a:r>
              <a:rPr lang="en-US" sz="2000" dirty="0"/>
              <a:t>u</a:t>
            </a:r>
            <a:r>
              <a:rPr lang="en-US" sz="2000" dirty="0" smtClean="0"/>
              <a:t>p to 65536 byte, 32768 word and 16384 </a:t>
            </a:r>
            <a:r>
              <a:rPr lang="en-US" sz="2000" dirty="0" err="1" smtClean="0"/>
              <a:t>dword</a:t>
            </a:r>
            <a:r>
              <a:rPr lang="en-US" sz="2000" dirty="0" smtClean="0"/>
              <a:t> input/output ports (16 bit address space)</a:t>
            </a:r>
          </a:p>
          <a:p>
            <a:r>
              <a:rPr lang="en-US" sz="2000" dirty="0" smtClean="0"/>
              <a:t>originally used 10-bit address decoding, then being enhanced to 12 bit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n original architecture, ports 0x00-0xFF are reserved for motherboard devices, ports 0x100-0x3FF are designated for expansion devices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elatively slow compared with memory-mapped IO, most of todays PC devices abandoned I/O space in favor of MMIO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in depth :: interrupts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65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41715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hardware interrupts serviced by Intel 8259A interrupt controller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p to 8 hardware interrupts, hardware interrupt mask, selectable interrupt priority</a:t>
            </a:r>
          </a:p>
          <a:p>
            <a:r>
              <a:rPr lang="en-US" sz="1600" dirty="0" smtClean="0"/>
              <a:t>XT uses one interrupt controller (IRQ 0-7), AT added another (IRQ 8-15)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x</a:t>
            </a:r>
            <a:r>
              <a:rPr lang="en-US" sz="1600" dirty="0" smtClean="0"/>
              <a:t>86 CPU supports up to 256 interrupt vectors</a:t>
            </a:r>
            <a:endParaRPr lang="en-US" sz="1600" dirty="0"/>
          </a:p>
          <a:p>
            <a:r>
              <a:rPr lang="en-US" sz="1600" dirty="0" smtClean="0"/>
              <a:t>first 32 vectors are reserved for CPU exceptions</a:t>
            </a:r>
          </a:p>
          <a:p>
            <a:r>
              <a:rPr lang="en-US" sz="1600" dirty="0" smtClean="0"/>
              <a:t>IRQ 0-7 are mapped to INT 08-0F, IRQ 8-15 mapped to INT 70-77</a:t>
            </a:r>
          </a:p>
          <a:p>
            <a:pPr lvl="1"/>
            <a:r>
              <a:rPr lang="en-US" sz="1400" dirty="0"/>
              <a:t>c</a:t>
            </a:r>
            <a:r>
              <a:rPr lang="en-US" sz="1400" dirty="0" smtClean="0"/>
              <a:t>onflicts with exception vectors – doesn’t matter much in real mode, needs to deal with or remap in protected mode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everal software INTs used for BIOS and DOS services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protected mode enhanced interrupt capabilities</a:t>
            </a:r>
            <a:endParaRPr lang="en-US" sz="1600" dirty="0"/>
          </a:p>
          <a:p>
            <a:r>
              <a:rPr lang="en-US" sz="1600" dirty="0"/>
              <a:t>a</a:t>
            </a:r>
            <a:r>
              <a:rPr lang="en-US" sz="1600" dirty="0" smtClean="0"/>
              <a:t>ble to switch between privilege levels, providing system call facilities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18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in depth :: interrupts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761672"/>
            <a:ext cx="41044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IRQ#  Interrupt Function</a:t>
            </a:r>
            <a:endParaRPr lang="ru-RU" sz="1400" dirty="0"/>
          </a:p>
          <a:p>
            <a:r>
              <a:rPr lang="en-US" sz="1400" dirty="0"/>
              <a:t> </a:t>
            </a:r>
            <a:endParaRPr lang="ru-RU" sz="1400" dirty="0"/>
          </a:p>
          <a:p>
            <a:r>
              <a:rPr lang="en-US" sz="1400" dirty="0"/>
              <a:t>IRQ0	 8	PIT timer</a:t>
            </a:r>
            <a:endParaRPr lang="ru-RU" sz="1400" dirty="0"/>
          </a:p>
          <a:p>
            <a:r>
              <a:rPr lang="en-US" sz="1400" dirty="0"/>
              <a:t>IRQ1	 9	keyboard service required</a:t>
            </a:r>
            <a:endParaRPr lang="ru-RU" sz="1400" dirty="0"/>
          </a:p>
          <a:p>
            <a:r>
              <a:rPr lang="en-US" sz="1400" dirty="0"/>
              <a:t>IRQ2	 A	</a:t>
            </a:r>
            <a:r>
              <a:rPr lang="en-US" sz="1400" dirty="0" smtClean="0"/>
              <a:t>EGA/VGA </a:t>
            </a:r>
            <a:r>
              <a:rPr lang="en-US" sz="1400" dirty="0"/>
              <a:t>vertical retrace</a:t>
            </a:r>
            <a:endParaRPr lang="ru-RU" sz="1400" dirty="0"/>
          </a:p>
          <a:p>
            <a:r>
              <a:rPr lang="en-US" sz="1400" dirty="0"/>
              <a:t>IRQ8	70	real time clock </a:t>
            </a:r>
            <a:endParaRPr lang="ru-RU" sz="1400" dirty="0"/>
          </a:p>
          <a:p>
            <a:r>
              <a:rPr lang="en-US" sz="1400" dirty="0"/>
              <a:t>IRQ9	71	software redirected to IRQ2</a:t>
            </a:r>
            <a:endParaRPr lang="ru-RU" sz="1400" dirty="0"/>
          </a:p>
          <a:p>
            <a:r>
              <a:rPr lang="en-US" sz="1400" dirty="0"/>
              <a:t>IRQ10	72	free </a:t>
            </a:r>
            <a:endParaRPr lang="ru-RU" sz="1400" dirty="0"/>
          </a:p>
          <a:p>
            <a:r>
              <a:rPr lang="en-US" sz="1400" dirty="0"/>
              <a:t>IRQ11	73	reserved  (AT,XT286,PS50+)</a:t>
            </a:r>
            <a:endParaRPr lang="ru-RU" sz="1400" dirty="0"/>
          </a:p>
          <a:p>
            <a:r>
              <a:rPr lang="en-US" sz="1400" dirty="0"/>
              <a:t>IRQ12	74	PS/2 mouse interrupt</a:t>
            </a:r>
            <a:endParaRPr lang="ru-RU" sz="1400" dirty="0"/>
          </a:p>
          <a:p>
            <a:r>
              <a:rPr lang="en-US" sz="1400" dirty="0"/>
              <a:t>IRQ13	75	numeric coprocessor error </a:t>
            </a:r>
            <a:endParaRPr lang="ru-RU" sz="1400" dirty="0"/>
          </a:p>
          <a:p>
            <a:r>
              <a:rPr lang="en-US" sz="1400" dirty="0"/>
              <a:t>IRQ14	76	Secondary IDE controller</a:t>
            </a:r>
            <a:endParaRPr lang="ru-RU" sz="1400" dirty="0"/>
          </a:p>
          <a:p>
            <a:r>
              <a:rPr lang="en-US" sz="1400" dirty="0"/>
              <a:t>IRQ15	77	Primary IDE controller</a:t>
            </a:r>
            <a:endParaRPr lang="ru-RU" sz="1400" dirty="0"/>
          </a:p>
          <a:p>
            <a:r>
              <a:rPr lang="en-US" sz="1400" dirty="0"/>
              <a:t>IRQ3	 B	COM2 or COM4</a:t>
            </a:r>
            <a:endParaRPr lang="ru-RU" sz="1400" dirty="0"/>
          </a:p>
          <a:p>
            <a:r>
              <a:rPr lang="en-US" sz="1400" dirty="0"/>
              <a:t>IRQ4	 C	COM1 or COM3</a:t>
            </a:r>
            <a:endParaRPr lang="ru-RU" sz="1400" dirty="0"/>
          </a:p>
          <a:p>
            <a:r>
              <a:rPr lang="en-US" sz="1400" dirty="0"/>
              <a:t>IRQ5	 D	sound card</a:t>
            </a:r>
            <a:endParaRPr lang="ru-RU" sz="1400" dirty="0"/>
          </a:p>
          <a:p>
            <a:r>
              <a:rPr lang="en-US" sz="1400" dirty="0"/>
              <a:t>IRQ6	 E	floppy disk drive</a:t>
            </a:r>
            <a:endParaRPr lang="ru-RU" sz="1400" dirty="0"/>
          </a:p>
          <a:p>
            <a:r>
              <a:rPr lang="en-US" sz="1400" dirty="0"/>
              <a:t>IRQ7	 F	LPT1 or sound card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283968" y="627534"/>
            <a:ext cx="43924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INT #   Function</a:t>
            </a:r>
          </a:p>
          <a:p>
            <a:endParaRPr lang="en-US" sz="1400" dirty="0"/>
          </a:p>
          <a:p>
            <a:r>
              <a:rPr lang="en-US" sz="1400" b="1" dirty="0" smtClean="0"/>
              <a:t>10	</a:t>
            </a:r>
            <a:r>
              <a:rPr lang="en-US" sz="1400" b="1" dirty="0"/>
              <a:t>v</a:t>
            </a:r>
            <a:r>
              <a:rPr lang="en-US" sz="1400" b="1" dirty="0" smtClean="0"/>
              <a:t>ideo services</a:t>
            </a:r>
          </a:p>
          <a:p>
            <a:r>
              <a:rPr lang="en-US" sz="1400" dirty="0" smtClean="0"/>
              <a:t>11</a:t>
            </a:r>
            <a:r>
              <a:rPr lang="en-US" sz="1400" dirty="0"/>
              <a:t>	equipment </a:t>
            </a:r>
            <a:r>
              <a:rPr lang="en-US" sz="1400" dirty="0" err="1"/>
              <a:t>resuest</a:t>
            </a:r>
            <a:endParaRPr lang="en-US" sz="1400" dirty="0"/>
          </a:p>
          <a:p>
            <a:r>
              <a:rPr lang="en-US" sz="1400" dirty="0"/>
              <a:t>12	memory size</a:t>
            </a:r>
          </a:p>
          <a:p>
            <a:r>
              <a:rPr lang="en-US" sz="1400" b="1" dirty="0"/>
              <a:t>13	disk I/O service  </a:t>
            </a:r>
          </a:p>
          <a:p>
            <a:r>
              <a:rPr lang="en-US" sz="1400" dirty="0"/>
              <a:t>14	serial communications)</a:t>
            </a:r>
          </a:p>
          <a:p>
            <a:r>
              <a:rPr lang="en-US" sz="1400" dirty="0"/>
              <a:t>15	system services, cassette</a:t>
            </a:r>
          </a:p>
          <a:p>
            <a:r>
              <a:rPr lang="en-US" sz="1400" dirty="0"/>
              <a:t>16	keyboard services</a:t>
            </a:r>
          </a:p>
          <a:p>
            <a:r>
              <a:rPr lang="en-US" sz="1400" dirty="0"/>
              <a:t>17	parallel printer services</a:t>
            </a:r>
          </a:p>
          <a:p>
            <a:r>
              <a:rPr lang="en-US" sz="1400" dirty="0"/>
              <a:t>18	</a:t>
            </a:r>
            <a:r>
              <a:rPr lang="en-US" sz="1400" dirty="0" smtClean="0"/>
              <a:t>ROM </a:t>
            </a:r>
            <a:r>
              <a:rPr lang="en-US" sz="1400" dirty="0"/>
              <a:t>BASIC loader</a:t>
            </a:r>
          </a:p>
          <a:p>
            <a:r>
              <a:rPr lang="en-US" sz="1400" dirty="0"/>
              <a:t>19	</a:t>
            </a:r>
            <a:r>
              <a:rPr lang="en-US" sz="1400" dirty="0" smtClean="0"/>
              <a:t>bootstrap </a:t>
            </a:r>
            <a:r>
              <a:rPr lang="en-US" sz="1400" dirty="0"/>
              <a:t>loader</a:t>
            </a:r>
          </a:p>
          <a:p>
            <a:r>
              <a:rPr lang="en-US" sz="1400" dirty="0"/>
              <a:t>1A	T</a:t>
            </a:r>
            <a:r>
              <a:rPr lang="en-US" sz="1400" dirty="0" smtClean="0"/>
              <a:t>ime/Date inter</a:t>
            </a:r>
            <a:endParaRPr lang="en-US" sz="1400" dirty="0"/>
          </a:p>
          <a:p>
            <a:r>
              <a:rPr lang="en-US" sz="1400" dirty="0"/>
              <a:t>1F	graphics character table</a:t>
            </a:r>
          </a:p>
          <a:p>
            <a:r>
              <a:rPr lang="en-US" sz="1400" dirty="0"/>
              <a:t>20	DOS general program termination</a:t>
            </a:r>
          </a:p>
          <a:p>
            <a:pPr marL="342900" indent="-342900">
              <a:buAutoNum type="arabicPlain" startAt="21"/>
            </a:pPr>
            <a:r>
              <a:rPr lang="en-US" sz="1400" b="1" dirty="0" smtClean="0"/>
              <a:t>          	DOS function API </a:t>
            </a:r>
          </a:p>
          <a:p>
            <a:pPr marL="342900" indent="-342900">
              <a:buAutoNum type="arabicPlain" startAt="21"/>
            </a:pPr>
            <a:r>
              <a:rPr lang="en-US" sz="1400" dirty="0"/>
              <a:t>	DOS multiplexer </a:t>
            </a:r>
          </a:p>
          <a:p>
            <a:r>
              <a:rPr lang="en-US" sz="1400" dirty="0"/>
              <a:t>31	DOS Protected </a:t>
            </a:r>
            <a:r>
              <a:rPr lang="en-US" sz="1400" dirty="0" smtClean="0"/>
              <a:t>Mode Interface</a:t>
            </a:r>
            <a:endParaRPr lang="en-US" sz="1400" dirty="0"/>
          </a:p>
          <a:p>
            <a:r>
              <a:rPr lang="en-US" sz="1400" dirty="0"/>
              <a:t>33	mouse support</a:t>
            </a:r>
          </a:p>
          <a:p>
            <a:r>
              <a:rPr lang="en-US" sz="1400" dirty="0"/>
              <a:t>67	EMS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63765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in depth :: </a:t>
            </a:r>
            <a:r>
              <a:rPr lang="en-US" sz="3600" dirty="0" err="1" smtClean="0"/>
              <a:t>isa</a:t>
            </a:r>
            <a:r>
              <a:rPr lang="en-US" sz="3600" dirty="0" smtClean="0"/>
              <a:t> </a:t>
            </a:r>
            <a:r>
              <a:rPr lang="en-US" sz="3600" dirty="0" err="1" smtClean="0"/>
              <a:t>dma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67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41715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13184" y="770746"/>
            <a:ext cx="8219256" cy="41715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</a:t>
            </a:r>
            <a:r>
              <a:rPr lang="en-US" sz="1600" dirty="0" smtClean="0"/>
              <a:t>ased on Intel 8237 DMA controller with external 74LS612 memory mapper</a:t>
            </a:r>
          </a:p>
          <a:p>
            <a:r>
              <a:rPr lang="en-US" sz="1600" dirty="0" smtClean="0"/>
              <a:t>PC and XT have 4 8-bit DMA channels, AT added 4 16-bit channels</a:t>
            </a:r>
          </a:p>
          <a:p>
            <a:r>
              <a:rPr lang="en-US" sz="1600" dirty="0" smtClean="0"/>
              <a:t>original i8237 is unable to work with more than 64 KB of RAM, so mapper supplies high order address bits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ecause of this, DMA transfers cannot cross 64 KB boundary, and work only in first MB (8-bit) or 16 MB or RAM (16-bit)</a:t>
            </a:r>
            <a:endParaRPr lang="en-US" sz="1600" dirty="0"/>
          </a:p>
          <a:p>
            <a:r>
              <a:rPr lang="en-US" sz="1600" dirty="0"/>
              <a:t>u</a:t>
            </a:r>
            <a:r>
              <a:rPr lang="en-US" sz="1600" dirty="0" smtClean="0"/>
              <a:t>sed in PC and XT for DRAM Refresh and floppy/hard disk transfers (channels 0 and 2 respectively), AT 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ue to slow speed and compatibility issues, used mostly by low rate devices such as sound cards, network interfaces and floppy disk controllers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2787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timing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68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704428"/>
            <a:ext cx="8280920" cy="40995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PCs are usually employ several timing methods:</a:t>
            </a:r>
          </a:p>
          <a:p>
            <a:r>
              <a:rPr lang="en-US" sz="1800" dirty="0" smtClean="0"/>
              <a:t>Programmable Interval Timer Channel 0 at IRQ0</a:t>
            </a:r>
          </a:p>
          <a:p>
            <a:pPr lvl="1"/>
            <a:r>
              <a:rPr lang="en-US" sz="1400" dirty="0" smtClean="0"/>
              <a:t>running at 18.2 Hz  by default, used by BIOS for disk timeouts and time counting</a:t>
            </a:r>
          </a:p>
          <a:p>
            <a:pPr lvl="1"/>
            <a:r>
              <a:rPr lang="en-US" sz="1400" dirty="0"/>
              <a:t>t</a:t>
            </a:r>
            <a:r>
              <a:rPr lang="en-US" sz="1400" dirty="0" smtClean="0"/>
              <a:t>he primary and precise enough universal timing source</a:t>
            </a:r>
          </a:p>
          <a:p>
            <a:pPr lvl="1"/>
            <a:r>
              <a:rPr lang="en-US" sz="1400" dirty="0"/>
              <a:t>o</a:t>
            </a:r>
            <a:r>
              <a:rPr lang="en-US" sz="1400" dirty="0" smtClean="0"/>
              <a:t>ften being used by TSRs and sound systems, needs precautions for timer sharing</a:t>
            </a:r>
          </a:p>
          <a:p>
            <a:r>
              <a:rPr lang="en-US" sz="1800" dirty="0" smtClean="0"/>
              <a:t>RTC timer at IRQ8 (AT and higher)</a:t>
            </a:r>
          </a:p>
          <a:p>
            <a:pPr lvl="1"/>
            <a:r>
              <a:rPr lang="en-US" sz="1400" dirty="0"/>
              <a:t>c</a:t>
            </a:r>
            <a:r>
              <a:rPr lang="en-US" sz="1400" dirty="0" smtClean="0"/>
              <a:t>ounts at rates from 8 up to 8192 Hz, with power-of-two frequency step</a:t>
            </a:r>
          </a:p>
          <a:p>
            <a:pPr lvl="1"/>
            <a:r>
              <a:rPr lang="en-US" sz="1400" dirty="0"/>
              <a:t>u</a:t>
            </a:r>
            <a:r>
              <a:rPr lang="en-US" sz="1400" dirty="0" smtClean="0"/>
              <a:t>nused by BIOS routines by default, easy to interface (example in </a:t>
            </a:r>
            <a:r>
              <a:rPr lang="en-US" sz="1400" dirty="0" err="1" smtClean="0"/>
              <a:t>rtc_test</a:t>
            </a:r>
            <a:r>
              <a:rPr lang="en-US" sz="1400" dirty="0" smtClean="0"/>
              <a:t> folder)</a:t>
            </a:r>
            <a:endParaRPr lang="en-US" sz="1400" dirty="0"/>
          </a:p>
          <a:p>
            <a:r>
              <a:rPr lang="en-US" sz="1800" dirty="0" smtClean="0"/>
              <a:t>Time Stamp Counter (Pentium and higher)</a:t>
            </a:r>
          </a:p>
          <a:p>
            <a:pPr lvl="1"/>
            <a:r>
              <a:rPr lang="en-US" sz="1400" dirty="0" smtClean="0"/>
              <a:t>Incremented each CPU clock, available by RDTSC instruction in EDX:EAX</a:t>
            </a:r>
          </a:p>
          <a:p>
            <a:pPr lvl="1"/>
            <a:r>
              <a:rPr lang="en-US" sz="1400" dirty="0"/>
              <a:t>n</a:t>
            </a:r>
            <a:r>
              <a:rPr lang="en-US" sz="1400" dirty="0" smtClean="0"/>
              <a:t>eeds calibrating to other timing source (</a:t>
            </a:r>
            <a:r>
              <a:rPr lang="en-US" sz="1400" dirty="0"/>
              <a:t>i</a:t>
            </a:r>
            <a:r>
              <a:rPr lang="en-US" sz="1400" dirty="0" smtClean="0"/>
              <a:t>.e. IRQ0) before use, provides extremely precise timing, very useful in profiling</a:t>
            </a:r>
          </a:p>
          <a:p>
            <a:r>
              <a:rPr lang="en-US" sz="1800" dirty="0" smtClean="0"/>
              <a:t>VGA Vertical Retrace bit in Input Status Register (port 0x3DA bit 3)</a:t>
            </a:r>
          </a:p>
          <a:p>
            <a:pPr lvl="1"/>
            <a:r>
              <a:rPr lang="en-US" sz="1400" dirty="0" smtClean="0"/>
              <a:t>unfortunately VBLANK IRQ is deprecated on VGA and unavailable, and port polling can result in retraces being mussed, causing slowdowns</a:t>
            </a:r>
          </a:p>
        </p:txBody>
      </p:sp>
    </p:spTree>
    <p:extLst>
      <p:ext uri="{BB962C8B-B14F-4D97-AF65-F5344CB8AC3E}">
        <p14:creationId xmlns:p14="http://schemas.microsoft.com/office/powerpoint/2010/main" val="30378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69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4271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your working horse for DOS journey :)</a:t>
            </a:r>
            <a:endParaRPr lang="en-US" sz="18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03598"/>
            <a:ext cx="4392488" cy="373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7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the birth :: 1992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95536" y="921184"/>
            <a:ext cx="8208912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>
                <a:sym typeface="Wingdings" panose="05000000000000000000" pitchFamily="2" charset="2"/>
              </a:rPr>
              <a:t>eventually reaching Amiga level of complexity with rapid performance growth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3941643"/>
            <a:ext cx="2906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Unreal by Future Crew (1992)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940152" y="3939902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Amnesia by Renaissance (1992)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402739" y="4001457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Assembly 1992 – the first major </a:t>
            </a:r>
            <a:r>
              <a:rPr lang="en-US" sz="1400" dirty="0" err="1">
                <a:sym typeface="Wingdings" panose="05000000000000000000" pitchFamily="2" charset="2"/>
              </a:rPr>
              <a:t>demoparty</a:t>
            </a:r>
            <a:r>
              <a:rPr lang="en-US" sz="1400" dirty="0">
                <a:sym typeface="Wingdings" panose="05000000000000000000" pitchFamily="2" charset="2"/>
              </a:rPr>
              <a:t> with PC compos</a:t>
            </a:r>
          </a:p>
        </p:txBody>
      </p:sp>
      <p:pic>
        <p:nvPicPr>
          <p:cNvPr id="5122" name="Picture 2" descr="http://www.slengpung.com/v3_5/image.php?id=7626&amp;resolution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739" y="2033359"/>
            <a:ext cx="2465405" cy="18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9452"/>
            <a:ext cx="2906818" cy="181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s://media.demozoo.org/screens/o/2f/19/9e13.1029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29786"/>
            <a:ext cx="2520280" cy="18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access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70</a:t>
            </a:fld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0877"/>
              </p:ext>
            </p:extLst>
          </p:nvPr>
        </p:nvGraphicFramePr>
        <p:xfrm>
          <a:off x="683568" y="771550"/>
          <a:ext cx="7632848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2373"/>
                <a:gridCol w="4980475"/>
              </a:tblGrid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Memory Address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Description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0xA0000 – 0xAFFFF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EGA/VGAs </a:t>
                      </a:r>
                      <a:r>
                        <a:rPr lang="en-US" sz="2000" dirty="0" err="1">
                          <a:effectLst/>
                        </a:rPr>
                        <a:t>framebuffer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0xB0000 – 0xB7FFF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Monochrome framebuffer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0xB8000 – 0xBFFFF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Color text and CGA </a:t>
                      </a:r>
                      <a:r>
                        <a:rPr lang="en-US" sz="2000" dirty="0" err="1">
                          <a:effectLst/>
                        </a:rPr>
                        <a:t>famebuffer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102273"/>
              </p:ext>
            </p:extLst>
          </p:nvPr>
        </p:nvGraphicFramePr>
        <p:xfrm>
          <a:off x="683568" y="2283718"/>
          <a:ext cx="7632848" cy="2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2373"/>
                <a:gridCol w="4980475"/>
              </a:tblGrid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I/O Port Address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Description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+mn-lt"/>
                          <a:ea typeface="+mn-ea"/>
                        </a:rPr>
                        <a:t>0x3C2/0x3CC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Miscellanous</a:t>
                      </a:r>
                      <a:r>
                        <a:rPr lang="en-US" sz="2000" baseline="0" dirty="0" smtClean="0">
                          <a:effectLst/>
                        </a:rPr>
                        <a:t> Output Register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0x3D4-3D5/0x3B4-3B5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CRT Controller</a:t>
                      </a:r>
                      <a:r>
                        <a:rPr lang="en-US" sz="2000" baseline="0" dirty="0" smtClean="0">
                          <a:effectLst/>
                        </a:rPr>
                        <a:t> Index/Data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0x3C4-3C5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</a:rPr>
                        <a:t>Sequencer</a:t>
                      </a:r>
                      <a:r>
                        <a:rPr lang="en-US" sz="2000" baseline="0" smtClean="0">
                          <a:effectLst/>
                        </a:rPr>
                        <a:t> Index/Data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0x3DA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Input Status Register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0x3CE-3CF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Graphics Controller </a:t>
                      </a:r>
                      <a:r>
                        <a:rPr lang="en-US" sz="2000" baseline="0" dirty="0" smtClean="0">
                          <a:effectLst/>
                        </a:rPr>
                        <a:t>Index/Data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0x3C0/0x3C1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Attribute Controller Index/Data (</a:t>
                      </a:r>
                      <a:r>
                        <a:rPr lang="en-US" sz="2000" smtClean="0">
                          <a:effectLst/>
                        </a:rPr>
                        <a:t>combined)</a:t>
                      </a:r>
                    </a:p>
                  </a:txBody>
                  <a:tcPr marL="113634" marR="113634" marT="0" marB="0"/>
                </a:tc>
              </a:tr>
              <a:tr h="177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0x3C6-3C9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+mn-lt"/>
                          <a:ea typeface="+mn-ea"/>
                        </a:rPr>
                        <a:t>RAMDAC</a:t>
                      </a:r>
                      <a:r>
                        <a:rPr lang="en-US" sz="2000" baseline="0" dirty="0" smtClean="0">
                          <a:effectLst/>
                          <a:latin typeface="+mn-lt"/>
                          <a:ea typeface="+mn-ea"/>
                        </a:rPr>
                        <a:t> Registers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3634" marR="1136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55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71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84643" y="659896"/>
            <a:ext cx="8147797" cy="4072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800" dirty="0" smtClean="0">
                <a:sym typeface="Wingdings" pitchFamily="2" charset="2"/>
              </a:rPr>
              <a:t>CRT Controller</a:t>
            </a:r>
          </a:p>
          <a:p>
            <a:r>
              <a:rPr lang="af-ZA" sz="1400" dirty="0">
                <a:sym typeface="Wingdings" pitchFamily="2" charset="2"/>
              </a:rPr>
              <a:t>generates all the necessary display </a:t>
            </a:r>
            <a:r>
              <a:rPr lang="af-ZA" sz="1400" dirty="0" smtClean="0">
                <a:sym typeface="Wingdings" pitchFamily="2" charset="2"/>
              </a:rPr>
              <a:t>timings, provides memory address for display refresh</a:t>
            </a:r>
          </a:p>
          <a:p>
            <a:pPr marL="0" indent="0">
              <a:buNone/>
            </a:pPr>
            <a:r>
              <a:rPr lang="af-ZA" sz="1800" dirty="0" smtClean="0">
                <a:sym typeface="Wingdings" pitchFamily="2" charset="2"/>
              </a:rPr>
              <a:t>Sequencer</a:t>
            </a:r>
            <a:endParaRPr lang="af-ZA" sz="1800" dirty="0">
              <a:sym typeface="Wingdings" pitchFamily="2" charset="2"/>
            </a:endParaRPr>
          </a:p>
          <a:p>
            <a:r>
              <a:rPr lang="af-ZA" sz="1400" dirty="0" smtClean="0">
                <a:sym typeface="Wingdings" pitchFamily="2" charset="2"/>
              </a:rPr>
              <a:t>generates basic display timings (dot and character clock), arbiters VRAM accesses between CPU and CRTC, protects bitplanes for being changed</a:t>
            </a:r>
          </a:p>
          <a:p>
            <a:pPr marL="0" indent="0">
              <a:buNone/>
            </a:pPr>
            <a:r>
              <a:rPr lang="af-ZA" sz="1800" dirty="0" smtClean="0">
                <a:sym typeface="Wingdings" pitchFamily="2" charset="2"/>
              </a:rPr>
              <a:t>Graphics Controller</a:t>
            </a:r>
            <a:endParaRPr lang="af-ZA" sz="1800" dirty="0">
              <a:sym typeface="Wingdings" pitchFamily="2" charset="2"/>
            </a:endParaRPr>
          </a:p>
          <a:p>
            <a:r>
              <a:rPr lang="af-ZA" sz="1400" dirty="0">
                <a:sym typeface="Wingdings" pitchFamily="2" charset="2"/>
              </a:rPr>
              <a:t>i</a:t>
            </a:r>
            <a:r>
              <a:rPr lang="af-ZA" sz="1400" dirty="0" smtClean="0">
                <a:sym typeface="Wingdings" pitchFamily="2" charset="2"/>
              </a:rPr>
              <a:t>nterfaces between display memory and both attribute controller and CPU, converts and translates VRAM data, performs complex CPU write/read logic for speeding up access</a:t>
            </a:r>
            <a:endParaRPr lang="af-ZA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af-ZA" sz="1800" dirty="0" smtClean="0">
                <a:sym typeface="Wingdings" pitchFamily="2" charset="2"/>
              </a:rPr>
              <a:t>Attribute Controller</a:t>
            </a:r>
            <a:endParaRPr lang="af-ZA" sz="1800" dirty="0">
              <a:sym typeface="Wingdings" pitchFamily="2" charset="2"/>
            </a:endParaRPr>
          </a:p>
          <a:p>
            <a:r>
              <a:rPr lang="af-ZA" sz="1400" dirty="0" smtClean="0">
                <a:sym typeface="Wingdings" pitchFamily="2" charset="2"/>
              </a:rPr>
              <a:t>formats input graphics and text data to pixel stream, handles blinking, underline and cursor logic</a:t>
            </a:r>
          </a:p>
          <a:p>
            <a:pPr marL="0" indent="0">
              <a:buNone/>
            </a:pPr>
            <a:r>
              <a:rPr lang="af-ZA" sz="1800" dirty="0" smtClean="0">
                <a:sym typeface="Wingdings" pitchFamily="2" charset="2"/>
              </a:rPr>
              <a:t>RAMDAC</a:t>
            </a:r>
            <a:endParaRPr lang="af-ZA" sz="1800" dirty="0">
              <a:sym typeface="Wingdings" pitchFamily="2" charset="2"/>
            </a:endParaRPr>
          </a:p>
          <a:p>
            <a:r>
              <a:rPr lang="af-ZA" sz="1400" dirty="0">
                <a:sym typeface="Wingdings" pitchFamily="2" charset="2"/>
              </a:rPr>
              <a:t>c</a:t>
            </a:r>
            <a:r>
              <a:rPr lang="af-ZA" sz="1400" dirty="0" smtClean="0">
                <a:sym typeface="Wingdings" pitchFamily="2" charset="2"/>
              </a:rPr>
              <a:t>onverts digital pixel stream throung color lookup table to RGB triplets, then converting RGB digital data to analog</a:t>
            </a:r>
          </a:p>
          <a:p>
            <a:pPr marL="0" indent="0">
              <a:buNone/>
            </a:pPr>
            <a:r>
              <a:rPr lang="af-ZA" sz="1600" dirty="0" smtClean="0">
                <a:sym typeface="Wingdings" pitchFamily="2" charset="2"/>
              </a:rPr>
              <a:t>Many SVGA cards add additional functions, e.g. 2D/3D acceleration, fast FIFO interface to VRAM, etc.</a:t>
            </a:r>
          </a:p>
        </p:txBody>
      </p:sp>
    </p:spTree>
    <p:extLst>
      <p:ext uri="{BB962C8B-B14F-4D97-AF65-F5344CB8AC3E}">
        <p14:creationId xmlns:p14="http://schemas.microsoft.com/office/powerpoint/2010/main" val="604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graphics controller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72</a:t>
            </a:fld>
            <a:endParaRPr lang="ru-RU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70" y="1131590"/>
            <a:ext cx="3906193" cy="325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9356" y="843558"/>
            <a:ext cx="486003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Setting individual pixels with </a:t>
            </a:r>
            <a:r>
              <a:rPr lang="en-US" sz="1600" dirty="0" err="1" smtClean="0"/>
              <a:t>bitplane</a:t>
            </a:r>
            <a:r>
              <a:rPr lang="en-US" sz="1600" dirty="0" smtClean="0"/>
              <a:t> structure is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Read from all 4 </a:t>
            </a:r>
            <a:r>
              <a:rPr lang="en-US" sz="1600" dirty="0" err="1" smtClean="0"/>
              <a:t>bitplanes</a:t>
            </a:r>
            <a:r>
              <a:rPr lang="en-US" sz="1600" dirty="0" smtClean="0"/>
              <a:t>, modify, write back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VGA includes special </a:t>
            </a:r>
            <a:r>
              <a:rPr lang="en-US" dirty="0" err="1" smtClean="0"/>
              <a:t>circuity</a:t>
            </a:r>
            <a:r>
              <a:rPr lang="en-US" dirty="0" smtClean="0"/>
              <a:t> for speeding up</a:t>
            </a:r>
          </a:p>
          <a:p>
            <a:r>
              <a:rPr lang="en-US" dirty="0" smtClean="0"/>
              <a:t>common graphics tasks</a:t>
            </a:r>
          </a:p>
          <a:p>
            <a:endParaRPr lang="en-US" dirty="0"/>
          </a:p>
          <a:p>
            <a:r>
              <a:rPr lang="en-US" dirty="0" smtClean="0"/>
              <a:t>Latches work as 4 8-bit buffers between VRAM, and graphics controller logic, loaded with VRAM data at CPU read address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Read modes include either reading one selected </a:t>
            </a:r>
            <a:r>
              <a:rPr lang="en-US" dirty="0" err="1" smtClean="0"/>
              <a:t>bitplane</a:t>
            </a:r>
            <a:r>
              <a:rPr lang="en-US" dirty="0" smtClean="0"/>
              <a:t>, or comparing latches data against reference color, allowing pattern searching and fast flood fills</a:t>
            </a:r>
          </a:p>
        </p:txBody>
      </p:sp>
    </p:spTree>
    <p:extLst>
      <p:ext uri="{BB962C8B-B14F-4D97-AF65-F5344CB8AC3E}">
        <p14:creationId xmlns:p14="http://schemas.microsoft.com/office/powerpoint/2010/main" val="121565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write modes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73</a:t>
            </a:fld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775042"/>
            <a:ext cx="5184576" cy="194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9512" y="915566"/>
            <a:ext cx="324036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Write Mode 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CPU data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Individual plane Set/Reset control for plane masking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ALU operations: move\AND\OR\XOR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Masking individual pixels by bit mask</a:t>
            </a:r>
          </a:p>
          <a:p>
            <a:r>
              <a:rPr lang="en-US" sz="1400" dirty="0"/>
              <a:t>i</a:t>
            </a:r>
            <a:r>
              <a:rPr lang="en-US" sz="1400" dirty="0" smtClean="0"/>
              <a:t>deal for pattern fill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364088" y="3003798"/>
            <a:ext cx="324036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Write Mode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CPU data replicating “color” bitwise for all pixels in 8x1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ALU operations: move\AND\OR\XOR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Masking individual pixels by bit mask</a:t>
            </a:r>
          </a:p>
          <a:p>
            <a:r>
              <a:rPr lang="en-US" sz="1400" dirty="0"/>
              <a:t>s</a:t>
            </a:r>
            <a:r>
              <a:rPr lang="en-US" sz="1400" dirty="0" smtClean="0"/>
              <a:t>uitable for plotting individual 16c pixels or Mode-X line drawing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6" y="2931790"/>
            <a:ext cx="4939201" cy="158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6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write modes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74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80688" y="871567"/>
            <a:ext cx="324036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Write Mode 1:</a:t>
            </a:r>
          </a:p>
          <a:p>
            <a:r>
              <a:rPr lang="en-US" sz="1600" dirty="0" smtClean="0"/>
              <a:t>direct latch-&gt;VRAM copy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s latches are loaded for each byte read from memory, this can be used for fast VRAM-&gt;VRAM </a:t>
            </a:r>
            <a:r>
              <a:rPr lang="en-US" sz="1600" dirty="0" err="1" smtClean="0"/>
              <a:t>blits</a:t>
            </a:r>
            <a:r>
              <a:rPr lang="en-US" sz="1600" dirty="0" smtClean="0"/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345008" y="3182394"/>
            <a:ext cx="32403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Write Mode 3:</a:t>
            </a:r>
          </a:p>
          <a:p>
            <a:r>
              <a:rPr lang="en-US" sz="1400" dirty="0"/>
              <a:t>CPU data </a:t>
            </a:r>
            <a:r>
              <a:rPr lang="en-US" sz="1400" dirty="0" smtClean="0"/>
              <a:t>rotation and masking with bit mask, used as bitwise “selection” between latch data and constant color</a:t>
            </a:r>
            <a:endParaRPr lang="en-US" sz="1400" dirty="0"/>
          </a:p>
          <a:p>
            <a:r>
              <a:rPr lang="en-US" sz="1400" dirty="0" smtClean="0"/>
              <a:t>suitable for pattern or line drawing in 16 color modes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62781"/>
            <a:ext cx="4099716" cy="168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71" y="2859782"/>
            <a:ext cx="4771323" cy="194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00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16 color modes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75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17953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k</a:t>
            </a:r>
            <a:r>
              <a:rPr lang="en-US" sz="1600" dirty="0" smtClean="0"/>
              <a:t>nown from EGA days and 640x480 </a:t>
            </a:r>
            <a:r>
              <a:rPr lang="en-US" sz="1600" dirty="0" err="1" smtClean="0"/>
              <a:t>HiRes</a:t>
            </a:r>
            <a:r>
              <a:rPr lang="en-US" sz="1600" dirty="0" smtClean="0"/>
              <a:t> modes, being greatly enhanced in VGA:</a:t>
            </a:r>
          </a:p>
          <a:p>
            <a:r>
              <a:rPr lang="en-US" sz="1600" dirty="0" smtClean="0"/>
              <a:t>16 sets of 16 colors, out of total 262144 colors</a:t>
            </a:r>
          </a:p>
          <a:p>
            <a:r>
              <a:rPr lang="en-US" sz="1600" dirty="0" smtClean="0"/>
              <a:t>split screen and smooth scrolling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p to 8 video pages</a:t>
            </a:r>
          </a:p>
          <a:p>
            <a:r>
              <a:rPr lang="en-US" sz="1600" dirty="0" smtClean="0"/>
              <a:t>200-lines mode double scanning improving graphics quality</a:t>
            </a:r>
          </a:p>
          <a:p>
            <a:r>
              <a:rPr lang="en-US" sz="1600" dirty="0" err="1"/>
              <a:t>b</a:t>
            </a:r>
            <a:r>
              <a:rPr lang="en-US" sz="1600" dirty="0" err="1" smtClean="0"/>
              <a:t>itplane</a:t>
            </a:r>
            <a:r>
              <a:rPr lang="en-US" sz="1600" dirty="0" smtClean="0"/>
              <a:t> structure, ideally suited for flat-shaded 3D and translucency effects</a:t>
            </a:r>
          </a:p>
          <a:p>
            <a:pPr marL="0" indent="0">
              <a:buNone/>
            </a:pPr>
            <a:r>
              <a:rPr lang="en-US" sz="1600" dirty="0"/>
              <a:t>l</a:t>
            </a:r>
            <a:r>
              <a:rPr lang="en-US" sz="1600" dirty="0" smtClean="0"/>
              <a:t>ots of VGA demos and games take advantages of 16-color modes for fast and smooth action</a:t>
            </a:r>
            <a:endParaRPr lang="en-US" sz="1600" dirty="0"/>
          </a:p>
        </p:txBody>
      </p:sp>
      <p:pic>
        <p:nvPicPr>
          <p:cNvPr id="13314" name="Picture 2" descr="https://www.old-games.ru/games/pc/duke_nukem_2/screenshots/Duke_Nukem_2_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03798"/>
            <a:ext cx="2726026" cy="17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old-games.ru/games/pc/prehistorik_2/screenshots/107_59a01749716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1344"/>
            <a:ext cx="2745952" cy="17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37" y="2991344"/>
            <a:ext cx="2745664" cy="171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76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16 color modes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76</a:t>
            </a:fld>
            <a:endParaRPr lang="ru-RU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80672"/>
            <a:ext cx="5544616" cy="41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4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256 color mode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77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17953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</a:t>
            </a:r>
            <a:r>
              <a:rPr lang="en-US" sz="1600" dirty="0" smtClean="0"/>
              <a:t>he most innovative addition to VGA, giving vivid colors and outperforming competing platforms</a:t>
            </a:r>
          </a:p>
          <a:p>
            <a:r>
              <a:rPr lang="en-US" sz="1600" dirty="0"/>
              <a:t>l</a:t>
            </a:r>
            <a:r>
              <a:rPr lang="en-US" sz="1600" dirty="0" smtClean="0"/>
              <a:t>inear memory layout (one byte – one pixel), ideal for graphics applications, faster than planar </a:t>
            </a:r>
            <a:r>
              <a:rPr lang="en-US" sz="1600" dirty="0"/>
              <a:t>approach and </a:t>
            </a:r>
            <a:r>
              <a:rPr lang="en-US" sz="1600" dirty="0" smtClean="0"/>
              <a:t>giving </a:t>
            </a:r>
            <a:r>
              <a:rPr lang="en-US" sz="1600" dirty="0"/>
              <a:t>green light </a:t>
            </a:r>
            <a:r>
              <a:rPr lang="en-US" sz="1600" dirty="0" smtClean="0"/>
              <a:t>to fast paced 3D action FPS</a:t>
            </a:r>
          </a:p>
          <a:p>
            <a:r>
              <a:rPr lang="en-US" sz="1600" dirty="0"/>
              <a:t>w</a:t>
            </a:r>
            <a:r>
              <a:rPr lang="en-US" sz="1600" dirty="0" smtClean="0"/>
              <a:t>ide palette range – 64 RGB levels, total 262144 colors palette</a:t>
            </a:r>
          </a:p>
          <a:p>
            <a:r>
              <a:rPr lang="en-US" sz="1600" dirty="0"/>
              <a:t>c</a:t>
            </a:r>
            <a:r>
              <a:rPr lang="en-US" sz="1600" dirty="0" smtClean="0"/>
              <a:t>ons: chained on top of EGA planar architecture, wasting ¾ of VRAM and permitting one page only :(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1266" name="Picture 2" descr="https://www.old-games.ru/games/pc/jazz_jackrabbit/screenshots/jazz_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99742"/>
            <a:ext cx="3591118" cy="223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F:\emul\DOSBox-X\capture\duke3d_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74" y="2499742"/>
            <a:ext cx="3470786" cy="216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34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256 color mode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78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60" y="771550"/>
            <a:ext cx="6450460" cy="407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0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vga</a:t>
            </a:r>
            <a:r>
              <a:rPr lang="en-US" sz="3600" dirty="0" smtClean="0"/>
              <a:t> :: 256 color mode :: mode-x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79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699542"/>
            <a:ext cx="8280920" cy="17953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discovered by several people, popularized by Michael </a:t>
            </a:r>
            <a:r>
              <a:rPr lang="en-US" sz="1600" dirty="0" err="1" smtClean="0"/>
              <a:t>Abrash</a:t>
            </a:r>
            <a:r>
              <a:rPr lang="en-US" sz="1600" dirty="0" smtClean="0"/>
              <a:t>, the way of disabling plane chaining results in faster</a:t>
            </a:r>
          </a:p>
          <a:p>
            <a:r>
              <a:rPr lang="en-US" sz="1600" dirty="0"/>
              <a:t>e</a:t>
            </a:r>
            <a:r>
              <a:rPr lang="en-US" sz="1600" dirty="0" smtClean="0"/>
              <a:t>ntire VRAM is useable, allowing 4 pages in 320x200 mode, smooth scrolling/panning, double\triple buffering and high resolutions up to 360x480</a:t>
            </a:r>
          </a:p>
          <a:p>
            <a:r>
              <a:rPr lang="en-US" sz="1600" dirty="0" smtClean="0"/>
              <a:t>Write Mode 1 (VRAM copy) can be used for fast sprite and image objects </a:t>
            </a:r>
            <a:r>
              <a:rPr lang="en-US" sz="1600" dirty="0" err="1" smtClean="0"/>
              <a:t>blitting</a:t>
            </a:r>
            <a:endParaRPr lang="en-US" sz="1600" dirty="0" smtClean="0"/>
          </a:p>
          <a:p>
            <a:r>
              <a:rPr lang="en-US" sz="1600" dirty="0"/>
              <a:t>s</a:t>
            </a:r>
            <a:r>
              <a:rPr lang="en-US" sz="1600" dirty="0" smtClean="0"/>
              <a:t>omewhat </a:t>
            </a:r>
            <a:r>
              <a:rPr lang="en-US" sz="1600" dirty="0" err="1" smtClean="0"/>
              <a:t>ankward</a:t>
            </a:r>
            <a:r>
              <a:rPr lang="en-US" sz="1600" dirty="0" smtClean="0"/>
              <a:t> memory layout, still pretty fast for column filling</a:t>
            </a:r>
          </a:p>
          <a:p>
            <a:pPr lvl="1"/>
            <a:r>
              <a:rPr lang="en-US" sz="1400" dirty="0" smtClean="0"/>
              <a:t>early 3D shooters like </a:t>
            </a:r>
            <a:r>
              <a:rPr lang="en-US" sz="1400" dirty="0" err="1" smtClean="0"/>
              <a:t>Wolfenstein</a:t>
            </a:r>
            <a:r>
              <a:rPr lang="en-US" sz="1400" dirty="0" smtClean="0"/>
              <a:t> 3D (1992) and DOOM (1993) render walls as textured columns of constant depth, which is equally fast in both Chain-4 Mode 0x13 and Mode-X, while the latter having advantage of multiple page buffering</a:t>
            </a:r>
            <a:endParaRPr lang="en-US" sz="14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91830"/>
            <a:ext cx="2744929" cy="171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 descr="F:\emul\DOSBox-X\latest_build\capture\wolf3d_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252" y="3003798"/>
            <a:ext cx="2588045" cy="16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25" y="3238322"/>
            <a:ext cx="2647142" cy="176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05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the birth :: 1993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57200" y="987574"/>
            <a:ext cx="814724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ym typeface="Wingdings" panose="05000000000000000000" pitchFamily="2" charset="2"/>
              </a:rPr>
              <a:t>... driving beyond four channel MODs with new trackers and hardware like GUS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Second Reality by Future Crew (1993)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Crystal Dream II by Triton (1993)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94" y="1995686"/>
            <a:ext cx="2767455" cy="1729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27585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Untitled by Dust (1993)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95686"/>
            <a:ext cx="2736304" cy="1710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0988"/>
            <a:ext cx="2836328" cy="177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7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vga</a:t>
            </a:r>
            <a:r>
              <a:rPr lang="en-US" sz="3600" dirty="0" smtClean="0"/>
              <a:t> :: 256 color mode :: mode-x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80</a:t>
            </a:fld>
            <a:endParaRPr lang="ru-RU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56" y="771548"/>
            <a:ext cx="6408712" cy="413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text mode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81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776436"/>
            <a:ext cx="5616624" cy="22273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</a:t>
            </a:r>
            <a:r>
              <a:rPr lang="en-US" sz="1600" dirty="0" smtClean="0"/>
              <a:t>he good </a:t>
            </a:r>
            <a:r>
              <a:rPr lang="en-US" sz="1600" dirty="0" err="1" smtClean="0"/>
              <a:t>ol</a:t>
            </a:r>
            <a:r>
              <a:rPr lang="en-US" sz="1600" dirty="0" smtClean="0"/>
              <a:t>’ </a:t>
            </a:r>
            <a:r>
              <a:rPr lang="en-US" sz="1600" dirty="0" err="1" smtClean="0"/>
              <a:t>textmode</a:t>
            </a:r>
            <a:r>
              <a:rPr lang="en-US" sz="1600" dirty="0" smtClean="0"/>
              <a:t> got also heavily upgraded in EGA and VGA: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p to 8 user-defined character fonts, 1 or 2 on screen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link, underline and hardware cursor effects</a:t>
            </a:r>
          </a:p>
          <a:p>
            <a:r>
              <a:rPr lang="en-US" sz="1600" dirty="0" smtClean="0"/>
              <a:t>smooth text scrolling and panning</a:t>
            </a:r>
          </a:p>
          <a:p>
            <a:r>
              <a:rPr lang="en-US" sz="1600" dirty="0"/>
              <a:t>h</a:t>
            </a:r>
            <a:r>
              <a:rPr lang="en-US" sz="1600" dirty="0" smtClean="0"/>
              <a:t>igh character resolution – 9x16 font, 1-32 lines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enhanced capabilities were hugely praised by ASCII/ANSI scene</a:t>
            </a:r>
          </a:p>
        </p:txBody>
      </p:sp>
      <p:pic>
        <p:nvPicPr>
          <p:cNvPr id="10242" name="Picture 2" descr="https://media.demozoo.org/screens/o/e9/64/ecaa.1065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36" y="699543"/>
            <a:ext cx="2766725" cy="36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3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" y="472817"/>
            <a:ext cx="8579296" cy="428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text mode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34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color pipeline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83</a:t>
            </a:fld>
            <a:endParaRPr lang="ru-RU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" y="771550"/>
            <a:ext cx="8631585" cy="312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35846"/>
            <a:ext cx="3208784" cy="144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4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color pipeline :: colors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84</a:t>
            </a:fld>
            <a:endParaRPr lang="ru-RU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87575"/>
            <a:ext cx="3984044" cy="170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84644" y="105958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attribute controller palette colors </a:t>
            </a:r>
          </a:p>
          <a:p>
            <a:endParaRPr lang="en-US" sz="1600" dirty="0"/>
          </a:p>
          <a:p>
            <a:r>
              <a:rPr lang="en-US" sz="1600" dirty="0"/>
              <a:t>w</a:t>
            </a:r>
            <a:r>
              <a:rPr lang="en-US" sz="1600" dirty="0" smtClean="0"/>
              <a:t>ith Color Page registers, either 4 sets out of 64 colors or 16 sets out of 16 can be selected with one register write</a:t>
            </a:r>
            <a:endParaRPr lang="en-US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9580" y="3291830"/>
            <a:ext cx="3912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/>
              <a:t>RAMDAC palette colors</a:t>
            </a:r>
          </a:p>
          <a:p>
            <a:pPr algn="r"/>
            <a:endParaRPr lang="en-US" sz="1600" dirty="0" smtClean="0"/>
          </a:p>
          <a:p>
            <a:pPr algn="r"/>
            <a:r>
              <a:rPr lang="en-US" sz="1600" dirty="0" smtClean="0"/>
              <a:t>total 3x256 colors =  768 bytes, Red first then Green and Blue; palette index is </a:t>
            </a:r>
            <a:r>
              <a:rPr lang="en-US" sz="1600" dirty="0" err="1" smtClean="0"/>
              <a:t>autoincremented</a:t>
            </a:r>
            <a:r>
              <a:rPr lang="en-US" sz="1600" dirty="0" smtClean="0"/>
              <a:t> for batch color updates</a:t>
            </a:r>
            <a:endParaRPr lang="en-US" sz="16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3419872" y="1275606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2" y="3184925"/>
            <a:ext cx="3688085" cy="145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/>
          <p:nvPr/>
        </p:nvCxnSpPr>
        <p:spPr>
          <a:xfrm flipH="1">
            <a:off x="4283968" y="3507854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50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split screen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85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24996" y="771550"/>
            <a:ext cx="78877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</a:t>
            </a:r>
            <a:r>
              <a:rPr lang="en-US" sz="1600" dirty="0" smtClean="0"/>
              <a:t>bility to scroll playfield independently of bottom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tatic graphics is placed at offset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CRTC Line </a:t>
            </a:r>
            <a:r>
              <a:rPr lang="en-US" sz="1600" dirty="0"/>
              <a:t>C</a:t>
            </a:r>
            <a:r>
              <a:rPr lang="en-US" sz="1600" dirty="0" smtClean="0"/>
              <a:t>ompare register sets to number of split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hen split line is reached, display address counter resets to 0</a:t>
            </a:r>
            <a:endParaRPr lang="en-US" sz="1600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81" y="1923679"/>
            <a:ext cx="8525661" cy="245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9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scrolling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84644" y="883087"/>
            <a:ext cx="8247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mooth scrolling\panning as combination of CRTC and attribute controller functions  </a:t>
            </a:r>
            <a:endParaRPr lang="en-US" sz="1600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9" y="1563638"/>
            <a:ext cx="8335125" cy="279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14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scrolling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84644" y="883087"/>
            <a:ext cx="8247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mooth scrolling\panning as combination of CRTC and attribute controller functions  </a:t>
            </a:r>
            <a:endParaRPr lang="en-US" sz="1600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8" y="1491630"/>
            <a:ext cx="8428926" cy="290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7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scrolling :: precautions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88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07464" y="818436"/>
            <a:ext cx="82089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unfortunately, scroll settings are distributed among 4 registers: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</a:t>
            </a:r>
            <a:r>
              <a:rPr lang="en-US" sz="1600" dirty="0" smtClean="0"/>
              <a:t>orizontal Pixel Panning (attribute controller </a:t>
            </a:r>
            <a:r>
              <a:rPr lang="en-US" sz="1600" dirty="0"/>
              <a:t>index </a:t>
            </a:r>
            <a:r>
              <a:rPr lang="en-US" sz="1600" dirty="0" smtClean="0"/>
              <a:t>0x13, pixel-precision H scroll)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Preset Row Scan (CRTC </a:t>
            </a:r>
            <a:r>
              <a:rPr lang="en-US" sz="1600" dirty="0"/>
              <a:t>index </a:t>
            </a:r>
            <a:r>
              <a:rPr lang="en-US" sz="1600" dirty="0" smtClean="0"/>
              <a:t>0x8, pixel-precision </a:t>
            </a:r>
            <a:r>
              <a:rPr lang="en-US" sz="1600" dirty="0" err="1" smtClean="0"/>
              <a:t>textmode</a:t>
            </a:r>
            <a:r>
              <a:rPr lang="en-US" sz="1600" dirty="0" smtClean="0"/>
              <a:t> V scroll)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Start Address (CRTC index 0xC/0xD) – start position in pixels or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r>
              <a:rPr lang="en-US" sz="1600" dirty="0"/>
              <a:t>m</a:t>
            </a:r>
            <a:r>
              <a:rPr lang="en-US" sz="1600" dirty="0" smtClean="0"/>
              <a:t>oreover, CRTC and ATC registers are latched once and cannot be changed mid-frame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CRTC registers are latched at leading edge of VSYNC pulse (port 0x3DA bit 3 0-&gt;1 transition)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Horizontal Pixel Panning </a:t>
            </a:r>
            <a:r>
              <a:rPr lang="en-US" sz="1600" dirty="0" smtClean="0"/>
              <a:t>latched at start of display enable (port </a:t>
            </a:r>
            <a:r>
              <a:rPr lang="en-US" sz="1600" dirty="0"/>
              <a:t>0x3DA bit </a:t>
            </a:r>
            <a:r>
              <a:rPr lang="en-US" sz="1600" dirty="0" smtClean="0"/>
              <a:t>0 1-&gt;0 </a:t>
            </a:r>
            <a:r>
              <a:rPr lang="en-US" sz="1600" dirty="0"/>
              <a:t>transition)</a:t>
            </a:r>
          </a:p>
          <a:p>
            <a:endParaRPr lang="en-US" sz="1600" dirty="0" smtClean="0"/>
          </a:p>
          <a:p>
            <a:r>
              <a:rPr lang="en-US" sz="1600" dirty="0"/>
              <a:t>a</a:t>
            </a:r>
            <a:r>
              <a:rPr lang="en-US" sz="1600" dirty="0" smtClean="0"/>
              <a:t>nd to make everything complicated further, some SVGAs (</a:t>
            </a:r>
            <a:r>
              <a:rPr lang="en-US" sz="1600" dirty="0" err="1" smtClean="0"/>
              <a:t>ATi</a:t>
            </a:r>
            <a:r>
              <a:rPr lang="en-US" sz="1600" dirty="0" smtClean="0"/>
              <a:t>, </a:t>
            </a:r>
            <a:r>
              <a:rPr lang="en-US" sz="1600" dirty="0" err="1" smtClean="0"/>
              <a:t>Matrox</a:t>
            </a:r>
            <a:r>
              <a:rPr lang="en-US" sz="1600" dirty="0" smtClean="0"/>
              <a:t>) latch scroll registers at different positions than most of VGA cards (check </a:t>
            </a:r>
            <a:r>
              <a:rPr lang="en-US" sz="1600" dirty="0" err="1" smtClean="0"/>
              <a:t>marvellous</a:t>
            </a:r>
            <a:r>
              <a:rPr lang="en-US" sz="1600" dirty="0" smtClean="0"/>
              <a:t> </a:t>
            </a:r>
            <a:r>
              <a:rPr lang="en-US" sz="1600" dirty="0" smtClean="0">
                <a:hlinkClick r:id="rId3"/>
              </a:rPr>
              <a:t>Gona’s compatibility chart</a:t>
            </a:r>
            <a:r>
              <a:rPr lang="en-US" sz="1600" dirty="0" smtClean="0"/>
              <a:t>)</a:t>
            </a:r>
          </a:p>
          <a:p>
            <a:endParaRPr lang="en-US" sz="1600" dirty="0" smtClean="0"/>
          </a:p>
          <a:p>
            <a:r>
              <a:rPr lang="en-US" sz="1600" dirty="0"/>
              <a:t>s</a:t>
            </a:r>
            <a:r>
              <a:rPr lang="en-US" sz="1600" dirty="0" smtClean="0"/>
              <a:t>olution: update CRTC registers during active display, update ATC registers on VSYNC (port </a:t>
            </a:r>
            <a:r>
              <a:rPr lang="en-US" sz="1600" dirty="0"/>
              <a:t>0x3DA bit 3 0-&gt;1 </a:t>
            </a:r>
            <a:r>
              <a:rPr lang="en-US" sz="1600" dirty="0" smtClean="0"/>
              <a:t>transition)</a:t>
            </a:r>
          </a:p>
          <a:p>
            <a:endParaRPr lang="en-US" sz="1600" dirty="0" smtClean="0"/>
          </a:p>
          <a:p>
            <a:r>
              <a:rPr lang="en-US" sz="1600" dirty="0"/>
              <a:t>s</a:t>
            </a:r>
            <a:r>
              <a:rPr lang="en-US" sz="1600" dirty="0" smtClean="0"/>
              <a:t>ide advantage: pseudo-triple buffering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723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black magic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89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26906" y="771550"/>
            <a:ext cx="83918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ven if changing start address </a:t>
            </a:r>
            <a:r>
              <a:rPr lang="en-US" dirty="0" err="1" smtClean="0"/>
              <a:t>midscreen</a:t>
            </a:r>
            <a:r>
              <a:rPr lang="en-US" dirty="0" smtClean="0"/>
              <a:t> is not possible, there are still lots of usable tricks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olling for display enable (port 0x3DA bit 0) for tracking HSYNC and changing palette mid-line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COPPER BARS! AMIIIIGAAAAAAA!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Setting Offset register (CRTC index 0x13) to 0 – displays same line on every </a:t>
            </a:r>
            <a:r>
              <a:rPr lang="en-US" dirty="0" err="1" smtClean="0"/>
              <a:t>scanline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kefrens</a:t>
            </a:r>
            <a:r>
              <a:rPr lang="en-US" dirty="0" smtClean="0"/>
              <a:t> bars, Y-zooms and even crude X-wobbles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esetting split screen position multiple times per frame, changing modes mid-frame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ddball graphics modes: 16 color linear, 256 color semi-planar, CGA chain-4,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imulating true color modes on standard VGA with color interlacing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…and much </a:t>
            </a:r>
            <a:r>
              <a:rPr lang="en-US" dirty="0" err="1" smtClean="0"/>
              <a:t>much</a:t>
            </a:r>
            <a:r>
              <a:rPr lang="en-US" dirty="0" smtClean="0"/>
              <a:t> more :)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SVGATRIX by Type One/TFL-TDV serves well as reference</a:t>
            </a:r>
          </a:p>
        </p:txBody>
      </p:sp>
    </p:spTree>
    <p:extLst>
      <p:ext uri="{BB962C8B-B14F-4D97-AF65-F5344CB8AC3E}">
        <p14:creationId xmlns:p14="http://schemas.microsoft.com/office/powerpoint/2010/main" val="26276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ms-dos</a:t>
            </a:r>
            <a:r>
              <a:rPr lang="en-US" sz="3600" dirty="0"/>
              <a:t> </a:t>
            </a:r>
            <a:r>
              <a:rPr lang="en-US" sz="3600" dirty="0" err="1"/>
              <a:t>demoscene</a:t>
            </a:r>
            <a:r>
              <a:rPr lang="en-US" sz="3600" dirty="0"/>
              <a:t> :: the golden age:: 1994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509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sym typeface="Wingdings" panose="05000000000000000000" pitchFamily="2" charset="2"/>
              </a:rPr>
              <a:t>... quickly catching up with and beyond the new Amiga AGA capabilities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Verses by Electromotive Force (1994)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No! by </a:t>
            </a:r>
            <a:r>
              <a:rPr lang="en-US" dirty="0" err="1">
                <a:sym typeface="Wingdings" panose="05000000000000000000" pitchFamily="2" charset="2"/>
              </a:rPr>
              <a:t>NoooN</a:t>
            </a:r>
            <a:r>
              <a:rPr lang="en-US" dirty="0">
                <a:sym typeface="Wingdings" panose="05000000000000000000" pitchFamily="2" charset="2"/>
              </a:rPr>
              <a:t> (1994)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419872" y="3869635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>
                <a:sym typeface="Wingdings" panose="05000000000000000000" pitchFamily="2" charset="2"/>
              </a:rPr>
              <a:t>Cyboman</a:t>
            </a:r>
            <a:r>
              <a:rPr lang="en-US" dirty="0">
                <a:sym typeface="Wingdings" panose="05000000000000000000" pitchFamily="2" charset="2"/>
              </a:rPr>
              <a:t> 2 by Complex (1994)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47" y="1993945"/>
            <a:ext cx="2882805" cy="180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989428"/>
            <a:ext cx="2890032" cy="18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5" y="2008627"/>
            <a:ext cx="2836339" cy="177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1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black magic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90</a:t>
            </a:fld>
            <a:endParaRPr lang="ru-RU"/>
          </a:p>
        </p:txBody>
      </p:sp>
      <p:pic>
        <p:nvPicPr>
          <p:cNvPr id="5" name="Picture 1" descr="F:\emul\DOSBox-X_mmx\capture\kukoo2_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843558"/>
            <a:ext cx="5031080" cy="35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298816" y="4515966"/>
            <a:ext cx="596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Kukoo</a:t>
            </a:r>
            <a:r>
              <a:rPr lang="en-US" dirty="0" smtClean="0"/>
              <a:t> 2 by TFL-TDV (1994) – breaking every rule in the book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84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363272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aspect ratio and refresh rate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91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4271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</a:t>
            </a:r>
            <a:r>
              <a:rPr lang="en-US" sz="1800" dirty="0" smtClean="0"/>
              <a:t>ommon VGA modes (except for 640x480) are 16:10 and runs at 70hz vertical</a:t>
            </a:r>
          </a:p>
          <a:p>
            <a:pPr marL="0" indent="0">
              <a:buNone/>
            </a:pPr>
            <a:r>
              <a:rPr lang="en-US" sz="1800" dirty="0"/>
              <a:t>w</a:t>
            </a:r>
            <a:r>
              <a:rPr lang="en-US" sz="1800" dirty="0" smtClean="0"/>
              <a:t>hile being displayed on 4:3 monitor, graphics is being distorted </a:t>
            </a:r>
            <a:endParaRPr lang="en-US" sz="1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1540" y="3939902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70 Hz refresh considered as advantage during CRT era, but nowadays causes troubles with modern frame grabbers and displays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ith CRTC tweaking, 320x200 letterboxed 60hz modes can be achieved</a:t>
            </a:r>
            <a:endParaRPr lang="ru-RU" sz="16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0" y="1707653"/>
            <a:ext cx="2995221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>
            <a:off x="3666004" y="2643758"/>
            <a:ext cx="129614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8433"/>
            <a:ext cx="2894199" cy="217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363272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bios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36675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VGA adapters typically contain ROM with BIOS firmware, providing video services via </a:t>
            </a:r>
            <a:r>
              <a:rPr lang="en-US" sz="1800" dirty="0" err="1" smtClean="0"/>
              <a:t>Int</a:t>
            </a:r>
            <a:r>
              <a:rPr lang="en-US" sz="1800" dirty="0" smtClean="0"/>
              <a:t> 0x10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ode set with AH= 0</a:t>
            </a:r>
          </a:p>
          <a:p>
            <a:r>
              <a:rPr lang="en-US" sz="1800" dirty="0" smtClean="0"/>
              <a:t>pixel set/get (slow, but often used in </a:t>
            </a:r>
            <a:r>
              <a:rPr lang="en-US" sz="1800" dirty="0" err="1" smtClean="0"/>
              <a:t>sizecoding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palette loading functions (AH = 0x10)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ext output (notable functions are TTY output (AH=0E) and string write (AH=0x13))</a:t>
            </a:r>
          </a:p>
          <a:p>
            <a:r>
              <a:rPr lang="en-US" sz="1800" dirty="0" smtClean="0"/>
              <a:t>font manipulations (AH = 0x11): charset uploading, font pointer </a:t>
            </a:r>
            <a:r>
              <a:rPr lang="en-US" sz="1800" dirty="0" err="1" smtClean="0"/>
              <a:t>retireving</a:t>
            </a:r>
            <a:endParaRPr lang="en-US" sz="1800" dirty="0" smtClean="0"/>
          </a:p>
          <a:p>
            <a:r>
              <a:rPr lang="en-US" sz="1800" dirty="0" smtClean="0"/>
              <a:t>graphics page, text scrolling and cursor control</a:t>
            </a:r>
          </a:p>
          <a:p>
            <a:r>
              <a:rPr lang="en-US" sz="1800" dirty="0" smtClean="0"/>
              <a:t>…and some more</a:t>
            </a:r>
          </a:p>
          <a:p>
            <a:pPr marL="0" indent="0">
              <a:buNone/>
            </a:pPr>
            <a:r>
              <a:rPr lang="en-US" sz="1800" dirty="0" smtClean="0"/>
              <a:t>some aspects of VGA programming are easier to interact via BIOS than direct programming, and vice versa</a:t>
            </a:r>
            <a:endParaRPr lang="en-US" sz="1800" dirty="0"/>
          </a:p>
          <a:p>
            <a:pPr lvl="1"/>
            <a:r>
              <a:rPr lang="en-US" sz="1400" dirty="0" smtClean="0"/>
              <a:t>i.e. palette updates are done faster with direct IO port access</a:t>
            </a:r>
          </a:p>
        </p:txBody>
      </p:sp>
    </p:spTree>
    <p:extLst>
      <p:ext uri="{BB962C8B-B14F-4D97-AF65-F5344CB8AC3E}">
        <p14:creationId xmlns:p14="http://schemas.microsoft.com/office/powerpoint/2010/main" val="39082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363272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vesa</a:t>
            </a:r>
            <a:r>
              <a:rPr lang="en-US" sz="3600" dirty="0" smtClean="0"/>
              <a:t> bios extensions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93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38115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</a:t>
            </a:r>
            <a:r>
              <a:rPr lang="en-US" sz="1600" dirty="0" smtClean="0"/>
              <a:t>y the early 90s, VGA limitations became obvious, and Super VGA adapters were not quite compatible from software side</a:t>
            </a:r>
          </a:p>
          <a:p>
            <a:r>
              <a:rPr lang="en-US" sz="1600" dirty="0" smtClean="0"/>
              <a:t>i.e. 640x480 256 colors uses 300 </a:t>
            </a:r>
            <a:r>
              <a:rPr lang="en-US" sz="1600" dirty="0" err="1" smtClean="0"/>
              <a:t>kB</a:t>
            </a:r>
            <a:r>
              <a:rPr lang="en-US" sz="1600" dirty="0" smtClean="0"/>
              <a:t> of VRAM, requiring bank switching or linear frame buffer</a:t>
            </a:r>
          </a:p>
          <a:p>
            <a:pPr lvl="1"/>
            <a:r>
              <a:rPr lang="en-US" sz="1200" dirty="0" smtClean="0"/>
              <a:t>every vendor used its own hardware method to select banks, and bank size/granularity differ from each other</a:t>
            </a:r>
          </a:p>
          <a:p>
            <a:pPr lvl="1"/>
            <a:r>
              <a:rPr lang="en-US" sz="1200" dirty="0"/>
              <a:t>m</a:t>
            </a:r>
            <a:r>
              <a:rPr lang="en-US" sz="1200" dirty="0" smtClean="0"/>
              <a:t>oreover, even SVGA mode numbers were different between vendors!</a:t>
            </a:r>
          </a:p>
          <a:p>
            <a:r>
              <a:rPr lang="en-US" sz="1600" dirty="0" smtClean="0"/>
              <a:t>High/True Color modes (16/24/32 bits per pixel) are starting to gain attention, first appearing on professional accelerators, then making its way on mass market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w</a:t>
            </a:r>
            <a:r>
              <a:rPr lang="en-US" sz="1600" dirty="0" smtClean="0"/>
              <a:t>hile it wasn’t such an issue for Windows applications or popular software packages like AutoCAD, because they implemented own driver model, independent from VGA BIOS API, DOS applications have to </a:t>
            </a:r>
            <a:r>
              <a:rPr lang="en-US" sz="1600" dirty="0" err="1" smtClean="0"/>
              <a:t>reimplement</a:t>
            </a:r>
            <a:r>
              <a:rPr lang="en-US" sz="1600" dirty="0" smtClean="0"/>
              <a:t> support for each VGA chip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</a:t>
            </a:r>
            <a:r>
              <a:rPr lang="en-US" sz="1600" dirty="0" smtClean="0"/>
              <a:t>s result, in 1989 Video Electronics Standard Association (VESA) developed a unified API for accessing SVGA features from bios and DOS applications, called VESA BIOS </a:t>
            </a:r>
            <a:r>
              <a:rPr lang="en-US" sz="1600" dirty="0" err="1" smtClean="0"/>
              <a:t>Extenstions</a:t>
            </a:r>
            <a:r>
              <a:rPr lang="en-US" sz="1600" dirty="0" smtClean="0"/>
              <a:t> (VBE)</a:t>
            </a:r>
          </a:p>
        </p:txBody>
      </p:sp>
    </p:spTree>
    <p:extLst>
      <p:ext uri="{BB962C8B-B14F-4D97-AF65-F5344CB8AC3E}">
        <p14:creationId xmlns:p14="http://schemas.microsoft.com/office/powerpoint/2010/main" val="438915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363272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vesa</a:t>
            </a:r>
            <a:r>
              <a:rPr lang="en-US" sz="3600" dirty="0" smtClean="0"/>
              <a:t> bios extensions 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94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8280920" cy="373953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key features:</a:t>
            </a:r>
          </a:p>
          <a:p>
            <a:r>
              <a:rPr lang="en-US" sz="1600" dirty="0" smtClean="0"/>
              <a:t>extending VGA BIOS Int10 calls with new API (AH = 0x4F)</a:t>
            </a:r>
          </a:p>
          <a:p>
            <a:r>
              <a:rPr lang="en-US" sz="1600" dirty="0" smtClean="0"/>
              <a:t>standard interface for graphics adapter information retrieving and display mode enumeration</a:t>
            </a:r>
          </a:p>
          <a:p>
            <a:r>
              <a:rPr lang="en-US" sz="1600" dirty="0" smtClean="0"/>
              <a:t>mode numbers are </a:t>
            </a:r>
            <a:r>
              <a:rPr lang="en-US" sz="1600" dirty="0"/>
              <a:t>e</a:t>
            </a:r>
            <a:r>
              <a:rPr lang="en-US" sz="1600" dirty="0" smtClean="0"/>
              <a:t>xtended to 15 bit (+ VRAM clear request bit), with common modes being pre-assigned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nified interface for bank switching, either via Int10 or direct procedure far call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upport for smooth scrolling, virtual screens and page flipping 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tarting from VBE 2.0 (1994), Linear Frame Buffer support added, eliminating the need of bank switching for 32-bit protected mode applications</a:t>
            </a:r>
          </a:p>
          <a:p>
            <a:pPr lvl="1"/>
            <a:r>
              <a:rPr lang="en-US" sz="1200" dirty="0"/>
              <a:t>a</a:t>
            </a:r>
            <a:r>
              <a:rPr lang="en-US" sz="1200" dirty="0" smtClean="0"/>
              <a:t>lso, protected mode VBE interface was </a:t>
            </a:r>
            <a:r>
              <a:rPr lang="en-US" sz="1200" dirty="0" smtClean="0"/>
              <a:t>implemented, </a:t>
            </a:r>
            <a:r>
              <a:rPr lang="en-US" sz="1200" dirty="0" smtClean="0"/>
              <a:t>although not much used in software</a:t>
            </a:r>
          </a:p>
          <a:p>
            <a:r>
              <a:rPr lang="en-US" sz="1600" dirty="0" smtClean="0"/>
              <a:t>VBE 3.0 (1998) added refresh rate control and stereoscopic display support</a:t>
            </a:r>
          </a:p>
          <a:p>
            <a:pPr marL="0" indent="0">
              <a:buNone/>
            </a:pPr>
            <a:r>
              <a:rPr lang="en-US" sz="1600" dirty="0"/>
              <a:t>u</a:t>
            </a:r>
            <a:r>
              <a:rPr lang="en-US" sz="1600" dirty="0" smtClean="0"/>
              <a:t>nfortunately, not every graphics chip vendor did implemented VBE correctly, causing incompatibility issues (missing LFB support, no </a:t>
            </a:r>
            <a:r>
              <a:rPr lang="en-US" sz="1600" dirty="0" err="1" smtClean="0"/>
              <a:t>lowres</a:t>
            </a:r>
            <a:r>
              <a:rPr lang="en-US" sz="1600" dirty="0" smtClean="0"/>
              <a:t> modes, scrolling issues, etc.)</a:t>
            </a:r>
            <a:endParaRPr lang="en-US" sz="1600" dirty="0"/>
          </a:p>
          <a:p>
            <a:r>
              <a:rPr lang="en-US" sz="1600" dirty="0" smtClean="0"/>
              <a:t>SciTech Display Doctor (aka </a:t>
            </a:r>
            <a:r>
              <a:rPr lang="en-US" sz="1600" dirty="0" err="1" smtClean="0"/>
              <a:t>UniVBE</a:t>
            </a:r>
            <a:r>
              <a:rPr lang="en-US" sz="1600" dirty="0" smtClean="0"/>
              <a:t>) is alternative VBE driver for numerous SVGA cards, implementing full VBE specifications with additional features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5748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363272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</a:t>
            </a:r>
            <a:r>
              <a:rPr lang="en-US" sz="3600" dirty="0" err="1" smtClean="0"/>
              <a:t>vesa</a:t>
            </a:r>
            <a:r>
              <a:rPr lang="en-US" sz="3600" dirty="0" smtClean="0"/>
              <a:t> bios extensions :: in demos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95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6436"/>
            <a:ext cx="5544616" cy="373953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l</a:t>
            </a:r>
            <a:r>
              <a:rPr lang="en-US" sz="1600" dirty="0" smtClean="0"/>
              <a:t>ots of late 90s demos use either one of these mode</a:t>
            </a:r>
          </a:p>
          <a:p>
            <a:r>
              <a:rPr lang="en-US" sz="1600" dirty="0" smtClean="0"/>
              <a:t>640x480 256 colors, sometimes 16/32 </a:t>
            </a:r>
            <a:r>
              <a:rPr lang="en-US" sz="1600" dirty="0" err="1" smtClean="0"/>
              <a:t>bpp</a:t>
            </a:r>
            <a:r>
              <a:rPr lang="en-US" sz="1600" dirty="0" smtClean="0"/>
              <a:t> also </a:t>
            </a:r>
          </a:p>
          <a:p>
            <a:r>
              <a:rPr lang="en-US" sz="1600" dirty="0"/>
              <a:t>l</a:t>
            </a:r>
            <a:r>
              <a:rPr lang="en-US" sz="1600" dirty="0" smtClean="0"/>
              <a:t>ow resolution Hi/True Color modes, like 320x240 16/32 </a:t>
            </a:r>
            <a:r>
              <a:rPr lang="en-US" sz="1600" dirty="0" err="1" smtClean="0"/>
              <a:t>bpp</a:t>
            </a:r>
            <a:endParaRPr lang="en-US" sz="1600" dirty="0" smtClean="0"/>
          </a:p>
          <a:p>
            <a:r>
              <a:rPr lang="en-US" sz="1600" dirty="0"/>
              <a:t>e</a:t>
            </a:r>
            <a:r>
              <a:rPr lang="en-US" sz="1600" dirty="0" smtClean="0"/>
              <a:t>xotic 15 and 24 </a:t>
            </a:r>
            <a:r>
              <a:rPr lang="en-US" sz="1600" dirty="0" err="1" smtClean="0"/>
              <a:t>bpp</a:t>
            </a:r>
            <a:r>
              <a:rPr lang="en-US" sz="1600" dirty="0" smtClean="0"/>
              <a:t> modes are not uncommon</a:t>
            </a:r>
          </a:p>
          <a:p>
            <a:r>
              <a:rPr lang="en-US" sz="1600" dirty="0" smtClean="0"/>
              <a:t>same with oddball resolutions like 400x300 and 512x384 (half of 800x600 and 1024x768, respectively)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some productions don’t respect screen pitch(aka logical width)</a:t>
            </a:r>
          </a:p>
          <a:p>
            <a:r>
              <a:rPr lang="en-US" sz="1600" dirty="0"/>
              <a:t>r</a:t>
            </a:r>
            <a:r>
              <a:rPr lang="en-US" sz="1600" dirty="0" smtClean="0"/>
              <a:t>esulting in squashed or skewed picture on some SVGAs</a:t>
            </a:r>
            <a:endParaRPr lang="en-US" sz="1600" dirty="0"/>
          </a:p>
        </p:txBody>
      </p:sp>
      <p:pic>
        <p:nvPicPr>
          <p:cNvPr id="16386" name="Picture 2" descr="https://media.demozoo.org/screens/o/79/49/bbd3.813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012" y="942913"/>
            <a:ext cx="2735627" cy="205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media.demozoo.org/screens/s/c2/7a/e388.8136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 b="9716"/>
          <a:stretch/>
        </p:blipFill>
        <p:spPr bwMode="auto">
          <a:xfrm>
            <a:off x="4544596" y="3231108"/>
            <a:ext cx="3199608" cy="164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media.demozoo.org/screens/o/4a/e2/8197.4729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60373"/>
            <a:ext cx="2544100" cy="159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771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363272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dos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96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771550"/>
            <a:ext cx="8496944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single-tasking operating system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pplications can hook interrupt vectors, then terminate with staying resident in memory, providing basic multitasking and system enhancing capabilities</a:t>
            </a:r>
          </a:p>
          <a:p>
            <a:r>
              <a:rPr lang="en-US" sz="2000" dirty="0" smtClean="0"/>
              <a:t>16 bit real mode only, applications have to us special software APIs for extending </a:t>
            </a:r>
            <a:r>
              <a:rPr lang="en-US" sz="2000" dirty="0" err="1" smtClean="0"/>
              <a:t>capablilities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050" name="Picture 2" descr="F:\emul\DOSBox-X_mmx\capture\vc_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211710"/>
            <a:ext cx="4337720" cy="240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51520" y="2427734"/>
            <a:ext cx="3600400" cy="24098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e</a:t>
            </a:r>
            <a:r>
              <a:rPr lang="en-US" sz="1400" dirty="0" smtClean="0"/>
              <a:t>volved during years, notable versions:</a:t>
            </a:r>
          </a:p>
          <a:p>
            <a:r>
              <a:rPr lang="en-US" sz="1400" dirty="0" smtClean="0"/>
              <a:t>MS-DOS 3.30 (1987) – well suitable for XT</a:t>
            </a:r>
          </a:p>
          <a:p>
            <a:r>
              <a:rPr lang="en-US" sz="1400" dirty="0" smtClean="0"/>
              <a:t>MS-DOS 5.0 – 6.22 (1991-1994) – used during 386/486 era</a:t>
            </a:r>
          </a:p>
          <a:p>
            <a:r>
              <a:rPr lang="en-US" sz="1400" dirty="0" smtClean="0"/>
              <a:t>MS-DOS 7.X – integral part of Windows 95/98, supporting large disks</a:t>
            </a:r>
          </a:p>
          <a:p>
            <a:r>
              <a:rPr lang="en-US" sz="1400" dirty="0" err="1" smtClean="0"/>
              <a:t>FreeDOS</a:t>
            </a:r>
            <a:r>
              <a:rPr lang="en-US" sz="1400" dirty="0" smtClean="0"/>
              <a:t> – open-source project, popular among </a:t>
            </a:r>
            <a:r>
              <a:rPr lang="en-US" sz="1400" smtClean="0"/>
              <a:t>sizecoders</a:t>
            </a:r>
            <a:endParaRPr lang="en-US" sz="1400" dirty="0" smtClean="0"/>
          </a:p>
          <a:p>
            <a:pPr lvl="1"/>
            <a:endParaRPr lang="en-US" sz="1000" dirty="0" smtClean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11429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363272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</a:t>
            </a:r>
            <a:r>
              <a:rPr lang="en-US" sz="3600" dirty="0" smtClean="0"/>
              <a:t>n depth :: dos :: memory interfaces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97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771550"/>
            <a:ext cx="8136904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eXtended</a:t>
            </a:r>
            <a:r>
              <a:rPr lang="en-US" sz="2000" dirty="0" smtClean="0"/>
              <a:t> Memory Specification (XMS):</a:t>
            </a:r>
          </a:p>
          <a:p>
            <a:pPr lvl="1"/>
            <a:r>
              <a:rPr lang="en-US" sz="1600" dirty="0" smtClean="0"/>
              <a:t>allows to allocate, free and transfer data between extended and 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pplications can hook interrupt vectors, then terminate with staying resident in memory, providing basic multitasking and system enhancing capabilities</a:t>
            </a:r>
          </a:p>
          <a:p>
            <a:r>
              <a:rPr lang="en-US" sz="2000" dirty="0" err="1" smtClean="0"/>
              <a:t>Expnaded</a:t>
            </a:r>
            <a:r>
              <a:rPr lang="en-US" sz="2000" dirty="0" smtClean="0"/>
              <a:t> Memory Interface (EMS)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ccess to extended memory via page </a:t>
            </a:r>
            <a:r>
              <a:rPr lang="en-US" sz="1600" dirty="0" smtClean="0"/>
              <a:t>aperture and bank switching</a:t>
            </a:r>
            <a:endParaRPr lang="en-US" sz="1600" dirty="0" smtClean="0"/>
          </a:p>
          <a:p>
            <a:pPr lvl="1"/>
            <a:r>
              <a:rPr lang="en-US" sz="1600" dirty="0" smtClean="0"/>
              <a:t> </a:t>
            </a:r>
            <a:r>
              <a:rPr lang="en-US" sz="1600" dirty="0" smtClean="0"/>
              <a:t>available even </a:t>
            </a:r>
            <a:r>
              <a:rPr lang="en-US" sz="1600" dirty="0" smtClean="0"/>
              <a:t>for 8088-calss machines, practically emulated using memory management unit by memory managers such as EMM386</a:t>
            </a:r>
          </a:p>
          <a:p>
            <a:r>
              <a:rPr lang="en-US" sz="2000" dirty="0" smtClean="0"/>
              <a:t>DOS Protected Mode Interface (DPMI)</a:t>
            </a:r>
          </a:p>
          <a:p>
            <a:pPr lvl="1"/>
            <a:r>
              <a:rPr lang="en-US" sz="1600" dirty="0" smtClean="0"/>
              <a:t>provides services for protected mode DOS applications , including mode </a:t>
            </a:r>
            <a:r>
              <a:rPr lang="en-US" sz="1600" dirty="0" err="1" smtClean="0"/>
              <a:t>swithcing</a:t>
            </a:r>
            <a:r>
              <a:rPr lang="en-US" sz="1600" dirty="0" smtClean="0"/>
              <a:t>, segment descriptors and memory management, calling real-mode procedures and interrupt, physical address mapping for memory mapped devices (e.g. LFB), etc.</a:t>
            </a:r>
            <a:endParaRPr lang="en-US" sz="16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41202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</a:t>
            </a:r>
            <a:r>
              <a:rPr lang="en-US" sz="3600" dirty="0" smtClean="0"/>
              <a:t>:: getting started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98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036" y="1016152"/>
            <a:ext cx="4896544" cy="398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0434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development :: old </a:t>
            </a:r>
            <a:r>
              <a:rPr lang="en-US" sz="3600" dirty="0" err="1"/>
              <a:t>toolchains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99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3528" y="892392"/>
            <a:ext cx="835292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err="1"/>
              <a:t>QuickBASIC</a:t>
            </a:r>
            <a:r>
              <a:rPr lang="en-US" sz="1700" dirty="0"/>
              <a:t>? </a:t>
            </a:r>
          </a:p>
          <a:p>
            <a:pPr lvl="1"/>
            <a:r>
              <a:rPr lang="en-US" sz="1300" dirty="0"/>
              <a:t>slow, and doesn’t have any decent sound capabilities without calling external code libraries</a:t>
            </a:r>
          </a:p>
          <a:p>
            <a:pPr lvl="1"/>
            <a:r>
              <a:rPr lang="en-US" sz="1300" dirty="0"/>
              <a:t>besides, there are plenty of decent QBASIC demos (hey, DC5!)</a:t>
            </a:r>
          </a:p>
          <a:p>
            <a:r>
              <a:rPr lang="en-US" sz="1700" dirty="0"/>
              <a:t>Borland Pascal?</a:t>
            </a:r>
          </a:p>
          <a:p>
            <a:pPr lvl="1"/>
            <a:r>
              <a:rPr lang="en-US" sz="1300" dirty="0"/>
              <a:t>you’re probably loved (or hated) it back in the days</a:t>
            </a:r>
          </a:p>
          <a:p>
            <a:pPr lvl="1"/>
            <a:r>
              <a:rPr lang="en-US" sz="1300" dirty="0"/>
              <a:t>plenty of code examples and sound systems, all in one IDE</a:t>
            </a:r>
          </a:p>
          <a:p>
            <a:pPr lvl="1"/>
            <a:r>
              <a:rPr lang="en-US" sz="1300" dirty="0"/>
              <a:t>poor code optimization, no 386 target support -&gt; DB $66 HELL</a:t>
            </a:r>
          </a:p>
          <a:p>
            <a:pPr lvl="1"/>
            <a:r>
              <a:rPr lang="en-US" sz="1300" dirty="0"/>
              <a:t>ending up making 90% of demo in assembly *shrug*</a:t>
            </a:r>
          </a:p>
          <a:p>
            <a:r>
              <a:rPr lang="en-US" sz="1700" dirty="0"/>
              <a:t>Turbo Assembler?</a:t>
            </a:r>
          </a:p>
          <a:p>
            <a:pPr lvl="1"/>
            <a:r>
              <a:rPr lang="en-US" sz="1300" dirty="0"/>
              <a:t>while it is actually pretty decent choice…</a:t>
            </a:r>
          </a:p>
          <a:p>
            <a:pPr lvl="1"/>
            <a:r>
              <a:rPr lang="en-US" sz="1300" dirty="0"/>
              <a:t>however coding in 32-bit protected mode is tricky (fortunately PMODE can save you from cracking your head)</a:t>
            </a:r>
          </a:p>
          <a:p>
            <a:pPr lvl="1"/>
            <a:r>
              <a:rPr lang="en-US" sz="1300" dirty="0"/>
              <a:t>there are enough new and easier to use assemblers</a:t>
            </a:r>
          </a:p>
          <a:p>
            <a:r>
              <a:rPr lang="en-US" sz="1700" dirty="0"/>
              <a:t>… as time flies, we can choose better tools…</a:t>
            </a:r>
          </a:p>
        </p:txBody>
      </p:sp>
    </p:spTree>
    <p:extLst>
      <p:ext uri="{BB962C8B-B14F-4D97-AF65-F5344CB8AC3E}">
        <p14:creationId xmlns:p14="http://schemas.microsoft.com/office/powerpoint/2010/main" val="21847880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10252</Words>
  <Application>Microsoft Office PowerPoint</Application>
  <PresentationFormat>Экран (16:9)</PresentationFormat>
  <Paragraphs>1192</Paragraphs>
  <Slides>117</Slides>
  <Notes>83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117</vt:i4>
      </vt:variant>
    </vt:vector>
  </HeadingPairs>
  <TitlesOfParts>
    <vt:vector size="118" baseType="lpstr">
      <vt:lpstr>Тема Office</vt:lpstr>
      <vt:lpstr>MS-DOS demoscene 2021 - software rendering, sizecoding and modern approach to retro-demomaking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Vasilev</dc:creator>
  <cp:lastModifiedBy>Artem Vasilev</cp:lastModifiedBy>
  <cp:revision>1227</cp:revision>
  <dcterms:created xsi:type="dcterms:W3CDTF">2021-11-23T10:25:45Z</dcterms:created>
  <dcterms:modified xsi:type="dcterms:W3CDTF">2021-11-27T00:42:04Z</dcterms:modified>
</cp:coreProperties>
</file>